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313" r:id="rId2"/>
    <p:sldId id="382" r:id="rId3"/>
    <p:sldId id="463" r:id="rId4"/>
    <p:sldId id="611" r:id="rId5"/>
    <p:sldId id="612" r:id="rId6"/>
    <p:sldId id="614" r:id="rId7"/>
    <p:sldId id="613" r:id="rId8"/>
    <p:sldId id="596" r:id="rId9"/>
    <p:sldId id="420" r:id="rId10"/>
    <p:sldId id="497" r:id="rId11"/>
    <p:sldId id="504" r:id="rId12"/>
    <p:sldId id="503" r:id="rId13"/>
    <p:sldId id="498" r:id="rId14"/>
    <p:sldId id="501" r:id="rId15"/>
    <p:sldId id="608" r:id="rId16"/>
    <p:sldId id="500" r:id="rId17"/>
    <p:sldId id="605" r:id="rId18"/>
    <p:sldId id="425" r:id="rId19"/>
    <p:sldId id="510" r:id="rId20"/>
    <p:sldId id="540" r:id="rId21"/>
    <p:sldId id="522" r:id="rId22"/>
    <p:sldId id="602" r:id="rId23"/>
    <p:sldId id="603" r:id="rId24"/>
    <p:sldId id="604" r:id="rId25"/>
    <p:sldId id="598" r:id="rId26"/>
    <p:sldId id="521" r:id="rId27"/>
    <p:sldId id="520" r:id="rId28"/>
    <p:sldId id="519" r:id="rId29"/>
    <p:sldId id="518" r:id="rId30"/>
    <p:sldId id="517" r:id="rId31"/>
    <p:sldId id="516" r:id="rId32"/>
    <p:sldId id="523" r:id="rId33"/>
    <p:sldId id="524" r:id="rId34"/>
    <p:sldId id="525" r:id="rId35"/>
    <p:sldId id="526" r:id="rId36"/>
    <p:sldId id="527" r:id="rId37"/>
    <p:sldId id="528" r:id="rId38"/>
    <p:sldId id="561" r:id="rId39"/>
    <p:sldId id="563" r:id="rId40"/>
    <p:sldId id="576" r:id="rId41"/>
    <p:sldId id="578" r:id="rId42"/>
    <p:sldId id="459" r:id="rId43"/>
    <p:sldId id="606" r:id="rId44"/>
    <p:sldId id="607" r:id="rId45"/>
    <p:sldId id="447" r:id="rId46"/>
    <p:sldId id="448" r:id="rId47"/>
    <p:sldId id="579" r:id="rId48"/>
    <p:sldId id="449" r:id="rId49"/>
    <p:sldId id="559" r:id="rId50"/>
    <p:sldId id="530" r:id="rId51"/>
    <p:sldId id="584" r:id="rId52"/>
    <p:sldId id="588" r:id="rId53"/>
    <p:sldId id="534" r:id="rId54"/>
    <p:sldId id="587" r:id="rId55"/>
    <p:sldId id="583" r:id="rId56"/>
    <p:sldId id="582" r:id="rId57"/>
    <p:sldId id="461" r:id="rId58"/>
    <p:sldId id="544" r:id="rId59"/>
    <p:sldId id="545" r:id="rId60"/>
    <p:sldId id="546" r:id="rId61"/>
    <p:sldId id="547" r:id="rId62"/>
    <p:sldId id="542" r:id="rId63"/>
    <p:sldId id="548" r:id="rId64"/>
    <p:sldId id="592" r:id="rId65"/>
    <p:sldId id="549" r:id="rId66"/>
    <p:sldId id="550" r:id="rId67"/>
    <p:sldId id="595" r:id="rId68"/>
    <p:sldId id="553" r:id="rId69"/>
    <p:sldId id="599" r:id="rId70"/>
    <p:sldId id="594" r:id="rId71"/>
    <p:sldId id="581" r:id="rId72"/>
    <p:sldId id="541" r:id="rId73"/>
    <p:sldId id="496" r:id="rId74"/>
    <p:sldId id="495" r:id="rId75"/>
    <p:sldId id="565" r:id="rId76"/>
    <p:sldId id="429" r:id="rId77"/>
    <p:sldId id="430" r:id="rId78"/>
    <p:sldId id="466" r:id="rId79"/>
    <p:sldId id="432" r:id="rId80"/>
    <p:sldId id="433" r:id="rId81"/>
    <p:sldId id="436" r:id="rId82"/>
    <p:sldId id="601" r:id="rId83"/>
    <p:sldId id="437" r:id="rId84"/>
    <p:sldId id="610" r:id="rId85"/>
    <p:sldId id="609" r:id="rId86"/>
  </p:sldIdLst>
  <p:sldSz cx="6858000" cy="9144000" type="screen4x3"/>
  <p:notesSz cx="6888163" cy="10020300"/>
  <p:custShowLst>
    <p:custShow name="INDUCCIÓN GENERAL RIONEGRO" id="0">
      <p:sldLst>
        <p:sld r:id="rId2"/>
        <p:sld r:id="rId3"/>
        <p:sld r:id="rId4"/>
        <p:sld r:id="rId9"/>
        <p:sld r:id="rId10"/>
        <p:sld r:id="rId11"/>
        <p:sld r:id="rId12"/>
        <p:sld r:id="rId13"/>
        <p:sld r:id="rId14"/>
        <p:sld r:id="rId15"/>
        <p:sld r:id="rId17"/>
        <p:sld r:id="rId19"/>
        <p:sld r:id="rId20"/>
        <p:sld r:id="rId21"/>
        <p:sld r:id="rId22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8"/>
        <p:sld r:id="rId59"/>
        <p:sld r:id="rId60"/>
        <p:sld r:id="rId61"/>
        <p:sld r:id="rId62"/>
        <p:sld r:id="rId63"/>
        <p:sld r:id="rId64"/>
        <p:sld r:id="rId65"/>
        <p:sld r:id="rId66"/>
        <p:sld r:id="rId67"/>
        <p:sld r:id="rId68"/>
        <p:sld r:id="rId69"/>
        <p:sld r:id="rId71"/>
        <p:sld r:id="rId72"/>
        <p:sld r:id="rId73"/>
        <p:sld r:id="rId74"/>
        <p:sld r:id="rId75"/>
        <p:sld r:id="rId76"/>
        <p:sld r:id="rId77"/>
        <p:sld r:id="rId78"/>
        <p:sld r:id="rId79"/>
        <p:sld r:id="rId80"/>
        <p:sld r:id="rId81"/>
        <p:sld r:id="rId82"/>
        <p:sld r:id="rId84"/>
      </p:sldLst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Ucr4k46LYEoy81Ycs50w4g==" hashData="a76d4aFCyzdUVbabjWQGLjrbYAs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ON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69C03E"/>
    <a:srgbClr val="00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2" autoAdjust="0"/>
    <p:restoredTop sz="86462" autoAdjust="0"/>
  </p:normalViewPr>
  <p:slideViewPr>
    <p:cSldViewPr>
      <p:cViewPr varScale="1">
        <p:scale>
          <a:sx n="69" d="100"/>
          <a:sy n="69" d="100"/>
        </p:scale>
        <p:origin x="-2676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68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64" y="-96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689566-DF9B-40AD-872C-BCB9CA806D87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289A46C-619D-4000-A729-22D6470A80F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3158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78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A46C-619D-4000-A729-22D6470A80F2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171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78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A46C-619D-4000-A729-22D6470A80F2}" type="slidenum">
              <a:rPr lang="es-ES" smtClean="0"/>
              <a:pPr>
                <a:defRPr/>
              </a:pPr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59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78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A46C-619D-4000-A729-22D6470A80F2}" type="slidenum">
              <a:rPr lang="es-ES" smtClean="0"/>
              <a:pPr>
                <a:defRPr/>
              </a:pPr>
              <a:t>60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24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035175" y="750888"/>
            <a:ext cx="2817813" cy="3757612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9A46C-619D-4000-A729-22D6470A80F2}" type="slidenum">
              <a:rPr lang="es-ES" smtClean="0"/>
              <a:pPr>
                <a:defRPr/>
              </a:pPr>
              <a:t>73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50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4D2D-0052-4F25-A039-DF912D5F1CDF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0B46-2FB8-49D5-84AF-33F1FC5211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C3BF-FEEE-490B-85C7-11A035C1D1FC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45A8-52A8-4F63-8AAA-FBAC867D92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4C20-611B-463A-B6EB-9D32E8A0BC38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DB23-DC6F-4268-83B6-8ED00BDE0BA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565E-155A-4B3F-B5C1-5D34D5F738DC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1C42-1834-4E0A-9785-A323C2F2CE2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00150" y="3343716"/>
            <a:ext cx="5314950" cy="2012949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E6C1-B2D9-43F3-9B2E-BFA01A7F1BC5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2CA2-86FA-4DC5-A4BE-E074B932D7B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57CDB-4A91-4E08-AA35-501135272CDD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28CE-68F5-41ED-A234-89A509BCAB3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2" y="2046819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3483771" y="2046819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42902" y="3149604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1" y="3149604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C3E7D-BB1D-4353-AFFD-2A108C31928D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BDA25-2915-4834-A45A-EBB91C77776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2AB8-2DDE-4B96-AC0E-54BB4A2190EB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9338-E5A4-44E1-83B8-2F2C259A06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3920-4D9D-4345-AAB0-DBF97F75ED4F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354F-D3BF-467C-8C3C-940426B193D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42902" y="2032004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18E9F-0AE0-409C-8796-3DA2BEF35953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5368-C949-43AA-A4B2-61BDC32C985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AF1C-FE88-4116-880F-4DB4800E8906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3C47-3D3E-4C37-BA1A-416FB67B76F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42900" y="2133604"/>
            <a:ext cx="6172200" cy="627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555570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6D8B2-738E-40F0-B0A3-2DD582F32C91}" type="datetimeFigureOut">
              <a:rPr lang="es-ES"/>
              <a:pPr>
                <a:defRPr/>
              </a:pPr>
              <a:t>15/01/2015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555570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943600" y="8555570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DF5E7-5D72-4D54-AFE3-66AB81A3987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posada@censa.edu.co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rios@censa.edu.co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://es.wikipedia.org/wiki/Comportamiento" TargetMode="External"/><Relationship Id="rId7" Type="http://schemas.openxmlformats.org/officeDocument/2006/relationships/hyperlink" Target="http://es.wikipedia.org/wiki/Trabajo_en_equipo" TargetMode="External"/><Relationship Id="rId2" Type="http://schemas.openxmlformats.org/officeDocument/2006/relationships/hyperlink" Target="http://es.wikipedia.org/wiki/Conocimient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.wikipedia.org/wiki/Estr%C3%A9s" TargetMode="External"/><Relationship Id="rId5" Type="http://schemas.openxmlformats.org/officeDocument/2006/relationships/hyperlink" Target="http://es.wikipedia.org/wiki/Competencia" TargetMode="External"/><Relationship Id="rId4" Type="http://schemas.openxmlformats.org/officeDocument/2006/relationships/hyperlink" Target="http://es.wikipedia.org/wiki/Capacidad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mejia@censa.edu.co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mailto:censaaprendiz@gmail.com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zapata@censa.edu.co" TargetMode="External"/><Relationship Id="rId2" Type="http://schemas.openxmlformats.org/officeDocument/2006/relationships/hyperlink" Target="mailto:iyanez@censa.edu.co" TargetMode="Externa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8.jpe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_vkVvq9erwAU/TF1pWyMpMPI/AAAAAAAAAA4/9U8owvviUjk/s1600/tecnologia%2520en%2520el%2520a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6" y="3419872"/>
            <a:ext cx="43924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76672" y="179512"/>
            <a:ext cx="6172200" cy="3888432"/>
          </a:xfrm>
        </p:spPr>
        <p:txBody>
          <a:bodyPr>
            <a:noAutofit/>
          </a:bodyPr>
          <a:lstStyle/>
          <a:p>
            <a:pPr lvl="0"/>
            <a:r>
              <a:rPr lang="es-ES" sz="6000" dirty="0">
                <a:solidFill>
                  <a:schemeClr val="bg1"/>
                </a:solidFill>
                <a:effectLst/>
                <a:latin typeface="+mn-lt"/>
              </a:rPr>
              <a:t>GUIA DE INDUCCIÓN GENERAL</a:t>
            </a:r>
            <a:br>
              <a:rPr lang="es-ES" sz="6000" dirty="0">
                <a:solidFill>
                  <a:schemeClr val="bg1"/>
                </a:solidFill>
                <a:effectLst/>
                <a:latin typeface="+mn-lt"/>
              </a:rPr>
            </a:br>
            <a:endParaRPr lang="es-ES" sz="60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64905" y="8366359"/>
            <a:ext cx="3312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</a:rPr>
              <a:t>ELABORADO Y DISEÑADO</a:t>
            </a:r>
          </a:p>
          <a:p>
            <a:pPr algn="ctr"/>
            <a:r>
              <a:rPr lang="es-ES" sz="1100" dirty="0" smtClean="0">
                <a:solidFill>
                  <a:schemeClr val="bg1"/>
                </a:solidFill>
              </a:rPr>
              <a:t>POR: RICARDO ALBA HERNANDEZ</a:t>
            </a:r>
          </a:p>
          <a:p>
            <a:pPr algn="ctr"/>
            <a:r>
              <a:rPr lang="es-ES" sz="1100" dirty="0" smtClean="0">
                <a:solidFill>
                  <a:schemeClr val="bg1"/>
                </a:solidFill>
              </a:rPr>
              <a:t>ACTUALIZACION  </a:t>
            </a:r>
            <a:r>
              <a:rPr lang="es-ES" sz="1100" dirty="0" smtClean="0">
                <a:solidFill>
                  <a:schemeClr val="bg1"/>
                </a:solidFill>
              </a:rPr>
              <a:t>15/01/2015</a:t>
            </a:r>
            <a:endParaRPr lang="es-E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hQWFBUWGBcXGBQXGBgUFBcXHBcXHBUVFxcXGyYgFxojHBwXIS8gJCcpLCwsGx4yNTAqNSYrLCkBCQoKDgwOGg8PGiwkHyUsLCwqLCkpLCwuLCwpLCwpLCksLCwsLCwsKSwsLCwsKSwsLCksLCksKSwsLCwsLCwsKf/AABEIAKQAwwMBIgACEQEDEQH/xAAcAAABBQEBAQAAAAAAAAAAAAAAAwQFBgcBAgj/xABEEAABAwIDBQQIBAIIBgMAAAABAAIRAyEEEjEFBkFh8CJRcYEHEzJCkaGxwRQjUtFikjNDU3Ky0uHxFRaCk6LCJDRz/8QAGgEAAQUBAAAAAAAAAAAAAAAAAAECAwQFBv/EACwRAAIBAwMEAQQBBQEAAAAAAAABAgMEERIhMQUTQVEiIzJxkYFCYbHB8BT/2gAMAwEAAhEDEQA/ANxQhCABCEIAEIQgAQhCAPJSeIxDWNLnENaBJJMADvkr24rIt+N7DiKxpMP5LDED33DVx7wDoPPiFHUnoRatLaVxPSuPLJ3bnpQAJbhWhw/tHzH/AEs4+ZCqWK3vxdT2sQ8cmwwcf0iyhp666+/JVGVSUnydTRs6FJbR/e5KUt5cU0y3EVfNxP8AikKd2V6TMRTMVQKzefYf/MBHxHmqfmQD18EinJcMkqWtGosSijc9g7yUcWzNSdce0w2e3xHdzFlKLAMBtF9GoKlJ2V7dD9j3t5La93dutxVBtVtibObrlcPab1wIVylV17Pk5q+sXbvVH7f8EshCFOZoIQhAAhCEACEIQAIQhAAhCEACEIQAIQhAAhCEAQW+WPNHA1ntMOy5Wnuc4hoI53WHz1yWz+kLD59nV41aGv8AJrgT8pWKF1+uXNU7jOUdH0nCpSfnItSaXENaJJgADUk6AcyUp+FfBOR0AlpMWDgJc08x3JDDYr1b2vFywhwGg7JBE35KRfvG8iCG6C+hJyvDnm/tOzSSf0jwUGF5NOc55+KGTaTjoODj5Nu7wgd68z19PDipQ70uzE5Gi5dq6ScwdLnE9oEi7TAM3smOO2q6qGh0diY1sC2mMok2HYmO8nyMLwIpzb3QhmV79FG0CK9WjNnNDwObTB+II/lCz/N10VdPRXTnGPdwbTIPi5wgczYnyT6O00QX+HbyTNeQhC0DkQQhCABCEIAEIQgAQhCABEri8veALlIwPUrsqCxe9tFhhs1D/Dp8VHP30dwpDzcf2VOpf0IPDkW4WVeayo/6LbKJVXo7637dP+Uz9QprA7ZpVfYdf9Jsf9fJPpXdGrtGQypbVae8oj+VyUjXxLWNLnEAC5JVS2zvW55LKNmzGa+Z3ID3fr4Ja9zCgvlz6ChbzrPEePZPba2lRbTe2oQ6WkGmDdwIPZPcDcXWGbX2caNUtElp7THGe0w+yfHge4grUdn7sVqpJqfl9q+a7nCRJGvOJ+CkNsbi0a1A04M5szXTLmnK1pyzpMSRoTOmorU3Wr/KccLx7NGlVpWj0p5zz6MQB6+KM31/dTG2tz8Rh7upucwgkPDT4EOZdzD4yP4jqYLOJ65ocWuTZhVjNZi8iuZGbXrgEnPXQTnZ+zatcxRpuqT+kWEwJLtAPEjzQlkc5pLd4Ei7X/Xn10Fpm4O0MNgw6lWfkruIL8w7LTHZp5hoWiSQYALndxSm6fo0yAVa7peZyhpI9XIMPaS3tVATY6DW5gpxt/0ZMcC7DHK6XEscSWmZIDf03geGuinjTlFZRk17ujWfak8L2i+tqAiQZC7KxjBbVxezamVzXhs3pvByOE3LDp5t/cLSt2t66WMZLey8e1SJGZulx3tvqpoVFJ4ezM64s5Ulri9UfaJ5CRrYlrBmcQ0DibKGxG9jAYY1z+eg+eqKlaFP7mUcpE9K7Kqv/OLv7IfzH/KnFDfBp9tjhzHaCgV7RbwpCakWKUJthccyoJY4O+o8RwThWlJSWUOOoQhOARxGIDGlzjAAklUTbG3X1zF2s4M79Lu/ZSm+e0PZpA69p3OJyj4z8FWsPQLzA4Dja5IAHiSQue6jcylPsw/k3un20Yw7s/4AuXJXsYV9uyb8r6Agx3c1wYV8eyb6SLz10VjduXo1+5H2clDXQRBI7r6c5Xfwz9Mpm/C9j/svPqyDBBBsYjgSAPCZA80aJLfAa4vbJIYnFPxLWszS9ujTYOGhM/qHf3TxF7JsPdhtHtP7dS0Hg2J9njxueWms0llUtIIJBBtGoI0+a0rZ2L9ZSa/9QB8+P3W501xqybnvJe/+5MTqKlSiow2ixzlTTaO1aVBuaq9rBzNz4DU+Sr29e/DcPNOlD6vEm7afdmHF3L48JzTGY19V5fUeXuPvE/Tu8BH0XWW9nKp8pbI5qtcqG0d2XvafpJo5gKVE1C0mHP7EEggxAJuPBVLaO3TWMuo4fzoh5+LrlRcoWlGzoxWMZ/JSd3VzlSx+BzQxmQgijhu//wCuxWjZ3pByBramHYQ0+52Y5hhEcBxVN666+y6UrtKLX2if+ut5k3+TYtkb44bEEBr8rj7j+y4+E2d5EqbhYFy66671a92d/KlAhlcmpS79Xs8Ju4cvh3KlWsGvlT/RZpXeXiZo+0dl067CyqwPBEGdeGh1FwNO4LNxubVweMFRry2i05mvBb6x2kUS2NTcEkREnkdPoYhr2hzHBzSJBFwR3hUnenH565bwZYeJAJP28lz95NU4avJqwuZ0otRezG2N2k+q7M4+AFg3kE2zJHP1CM3Uddea52WZPLKTF865mSOfqEZ+oSYEHWHxTmOzMcQeX0PeFddh7ZFdsGA8ajv7nDkqBn6hO9lY80qzXjSYPNpMO+Gqt2td0ZY8eR8XhmkoXAULpCYz3fB//wAm8+yLHzUZg8xzZTHZl0TMS3TKCdYVh38wZ7NUA2GVx0EEnL43/wAQVRFYgEA2Ig8xI/Yda8peQcLiTkdRaS10EkSbhVE2sYn2bmGgam2gE2H3Vz1QcxALvekNBsX+0bRGQ3JiIUcNp1AZzcuGmsI/4lUmc0zM8/a1ERHadbmfKNTj7Y9wk9sIkXvrA8CGkgGGZWloJGtm5YtIC45tZr80eyCwEQGwJEm40uZPEfFgdqVP1TqbwZmZm19T8Uf8UqSDmuLgwJGvGPH4oc4t+Q7cvSPDanXw6jo2CtvIcLs5mX+lfmDOMDMZfzgfMjnFbptc4hrbuJAA5mwCj94sXmrua0y2kBSb3QyQ4julxcVs9At+7XcnwkZfXK2iiorljJ1QkyTJNyTcz3k8TMrzPXXX38Er3QpF7mtaJc4hoHeSQAPiV3+cHEYydlE9ddfZduzKheGDKXOLWiKlN0l0wJa4xofC06iWt4nh33jTSY1SKaYaT1PXXX37K8+rMxBnugzHfEaJwdnPDA85WtcC8S4AlokZo7ibDvPkSOaQuhsRnrrr7Ery9pGoI8QR9V5zJ2RNJcdwt5jRqihUP5dQwJ9x5+zpg8/OfW1nn8RVnXO5U1WmviDUZTrn+tb2v/0b2anmYDp5rluv2/xVSPvcv29TMdLPOdOsLWYGnMLiS3udNodyB7Q5yFH+sR6xcmtiyTGahOpEk8Da9jpYREgcEnialEh2X2tRrEyLC3sxmvyCi86PWJ7llcAL5urc1zMkTUT3Y2DNauxgvN3f3Qb/ALeabGLk8IEaZhZ9WyRfK36BCcNEBC6dQLA3xuGD6bmxMjQ6G2h5eF1mO2dg1KBJynJpMGxt2SYAP94WPI2GrpHEYVr/AGhynQwYkSL8B8FXubaNeOHz7LNvcyoPbgxvMuZ1fdobiMcJZZ1vZimCezeIIFsxgAd3NRD/AEfv4OdF9Wsk+1H9bxgfzN/ijGl06snhbm1DqFGXLwVnOvTASQGgkmIEX8AOJUjtbYzcK8NqesqEyQG5GNjMQDOZxg6xE944G6bs7FpCkyqGtBe0G0k+6QM5Mm4PcL6WUlPpVVpSnsiCfVqKk4QeWR+7G7Bp/m1QQ8Aw39IIBJmIJItY2nv0y19STm7yT5mSfmt/qjs26HH5SsAxNEse5h1Y5zT5Ej7daHrulUo0lKMf7HM9RqSqyUpHOvql8BifV1qdSCQx7XwNTlcDC9bLy5n54/oa0Awe16txYRPGYjqZEYTDkhoaTldQ9mo3NUD6TnVIzEBsOA0PGJnTUlNfa0ZsY+Tzg9v5XZntk+sovhrWU7Uy8kQ1oEnOLr1S26Axoh8hlKnlBBpNyOa71jGn+sOWbiJNyQnNHC0Wua2KfZxLQ+qKnsMLGEWeTIBzNIuAQdbktPwtKpSphrGNccO4iKgGas1xlrg4wDlk3iZ5KH4PwSJSXkct3lZnkCq2HsqS12U1CwEFjgXHKw6gAkNk94hq/b+ZuUtdHqn04nsgurZwWzMNDSGco7hCMbgaTWVDTDahaYP5oGQeqY4OHa/MmoXiBPsgDUFO8TgKBfUdIc01K+ap6xoNINE0S1gjPmMaC+giEiVP0L8/Yy25tVtYMDGuAaahl1zDy0gSXOJywbk3ngoonx4/dTX4LDuIaMrSHYcFxqHK8VKZdUB4NAc0AEd8E3kG06FKnSqtYQJ/DOiQS0xWztFzpaRJidSpYVFHZIZKLe7IUq/7jbMGIwNRjjGWoYiNSxhkTxB+pBss9lat6LKBGEc46PqPPwDW/VpUF+lKjhktsvqFU2hgH0TDrgzlcPZdEzE8baG/1LX1i17H4FtRjmkDtNiS0O74kHWCdFne1dm0hiH02sfZ2UereHSf7tTQzaMy4u4te3uvJouOCFzo9YrMPR+8x2yBbVrZHs91Xmf5Xa2zOdm7hAkmqagAy2JYJkS4dhziI018O9MVnVb4E0lWwuHfVcG02lzjwH1JNgOa0XdnYAoMzG73C7vpl7hr4z4BPdl7GZRZlDWyHTIaB/d4kkgWkm99NFIQtG3tFSep8j1HB1CEK6OBCEIA4hdXEAVD0hYSaVOp+h0a/qjQcTIHkEp6PtoB2HNMkFzHHszcNNwfDUeSsG1dnivRfTdo4ETEwYsRzBus23b2icJiy2pYE+rfwAuIdpoLf6XVuHzpOPoy6v0blVPEtmamsd9IuyDRxbn+7W7U8A4DtN18D5rYGPm40PHgoTe/YoxWHLDwOYEAl7SAYc0N9o/w8RIF4UdvV7U8l6tT7kcGIE9eaEttDAVKFV1Oq0tc34ETZwPFp4HjyvDaevhyW8pZ3Rk4a2PXXV109fPmvE9dBE9fFGRMHvrj+6OvpzXieuuvsT15DkgD311dHX1XiUSjIuBxQoue9rGAuc4gADiSRA+i3fYGz20MPSpNuGsAnWbXPmbqjejndAiMTWBaY/LbAlotLnToSJAETGY2JEaQLLIvK2t6VwjRtqelamcrVQ0EnQAk+SoOyJr4wO/jLzpYAyJ7rwpvfXaoZT9U09p+otZt7mRoSI8ikdyNmkNNY+8Mre+ATmOukxHgVgVfq1owXjdll7vBbELqFojgQhCABCEIAEIQgAXF1IYvEtpsc9xgNEko5EbwsieP2iykzNUdlHzPId5WebY2rSq1jUZQaDpmeMxPPJOWeZngm22NsOxFQvdIHut4NE/X7pgHLVoW8Y7y5Ocu7+VRuMOCQO26/wDavAFgGnK0DgAGwIXqnt6u3StU83Zu/g6VHZkZuvirWiPozu5PnU/2PtoYtmKblxFMZpJbVpjLUaSRJI0cCbkWk31uqrtLd6rRGcD1lLhWYCWiws9sTTPJ0eJCnA5PNlbUdQeHC4tmbMBwEfPn9k3ToWYfot0bp5xU49lDzdda9eZm666++zO3IweKY2pkHaEhzPy3QRxy2JniRPNQGO9FDRem6qR3B1Jx0eb52s4ho197hlUSvIedjXdvLlbozjN1119jMtBpeigyJdVibn8lsCW3kOcdCTEe7HFTWA9FmHYAX5nOgWc4vaD7w7OXMItw7+SV3lNArabMswOBqVnZKTC93c1sxrcnQDW5/eZvB0qOFcHPDcRWb7oM4dh5kXquB4CGg96n99NsMog4PDBrGj+lLA1kk6U4aNANe/TvBppPXx66uqm6qy9kXqNpGO8icxW+eLqf1zmDupjIPiLz5poN4sTM/iK3/cfy4TCjsyJ6+CFCK8F7CJgb0VXEeuDa1ol4h4F7B7IPHjIWjbr73UMQ1tNo9U9ogU3HWP0u963n9VkEr0yqQQWmCDIIsQeBB79PkoZ20JbpYY1wTPoNdVX3H3p/FUi15Hradnfxt918fI8xzCtCzZRcXhkAIQhNAEIQgAQhCABVP0g40toNYD7br+ABJ/8AVWxUn0k0zkpu4BxHLtNP+X5qags1EVLxtUZYKVmTingqjgCGkzEaTeYMagGDdMC5PqO2XNIIa2QA0u7UlrRDWm9oHERp4rXbfg5iMY53E8h7jx4HgYMjhfvXalFzfaaReIIMz4eYTh+33ZYAAkEE3PIZSRIgWuSTxK8O27UJJsJzHie04NBdfiMoI7pKbqmO0Q9iEHuOk6HTv8Oa8h/XwTmttxzg4FrYcCCO0RJMlwBNuQ0F41KYZk5N+RkorwzQ9wMfNB7HH2HW8CJ/zK2ZlkNPYFfE4J3qG5iKoMSRIbSfIFtZeBFtCmlLdzalIENbXaJkhlVwB9u4yOgnsePaZ+oLNq04ubecHVWSzQjk2qU3xmKDGOcTGUE+QEn5BY6di7We2HDEw7skOqviMzW9oF0R2pvaAToCnOwtzsaa4qVmOa0tqSXulxz0iIi/alwkOi4dxBUfaiv6i5pRW8RiXPe57/acS4+JuV4aJMC/Dr59aIA99iu5lqJ+CYe/galuw67iyYMZw4NLSeBzEBJepdMZTxAsTOUw6I1jjH7S+/5oqX7LLhomCD2SHcD7zu0eZJ4pOpvDULS2AMwgkF0xEWGaG2tYCeMpmZCDQ03ROV0QDOU6H2TpoeHevObr49dWfY3eF9Vr2uDYfE6wDmc4loJ7Jlxv3E96jMycmKWXcTHmnj6UaPJYeeYW/wDKFtIKwnc+gX4/DgcKgJ8Gy4n5fNbs1Z919yIp8nUIQqpGCEIQAIQhAAoveHZv4ig+na+hPAi4Ol7geUqUXCEqeHlDZRUk4vgwyvTLHlrrOaYOnyj68de4pPN1119tQ3o3TbiAHNGV4tmEaXs4HUaaXHCdFm2P2RWof0jDl/WLsiLXjs24OAK1KdeMkc5XtJUnlLYQz9ddfczdddfdD1nU8l01Ougp8lXAtnSlCk57g1glzjAA1k9a+fgps7Y9aufy2HKYGd3YYCdBmdY+AlaNuxucMMS5+V7/ANWvC4aD7InxJi8TChq14w/Jat7SVV8bEpu3sxtDDU2NM2BJGhJ7RI8Z+AClMq6AurKbbeWdHGKikkcyrxUYCIIkHhqEoghIOMS3/wB33YbEl8fl1iXtIuA8kl7JjvvzB7wqxm6668rr6G2vsmniKZp1Wyw6j4wQfdI1kLH94twK+HefVA1mC4AH5rWkmC5o9rTVvKQJhX6NdNYkTRkVnN11180ZkmSQSIuNRFx49yM3UK0nkcKZuuuvlJmRh6D6jstNjnuPutBcfgLjxV73S9G7qjhUxMZWuI9SDeRrnNxZwuweZGhZKpGPINpD/wBFu7Rg4mo2A4ZaYPFsgufB4EgAcgTxC0kBI4Whka1vcAJgCY4wLDyS6zJz1vJA3kEIQmCAhCEACEIQALiEIACkMRhw4QZ1BsSDYyLjha44hdQjyC5GFbdnDO9qhTPPKATzJAuinuzhm3bRpj/pH30QhP1P2N7cPSHtGiG6CP8AdLjVCEwdjDZ6QhCABCEIAElXoh7S1wkEQQdCDqEIQAwxe79CrHrKbXx+sB50AAl0nnrqo3Dbo4M1Kg/DUeyWgdgfoab99yhCcmxckvS2RSZBYwNy3DW9hkwRJa2ATBOo4DuEOmoQmsQVQhCABCEIAEIQgD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6148" name="Picture 4" descr="http://cienciasnaturaleslahonda.files.wordpress.com/2012/04/imagesca817pf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62" y="2188631"/>
            <a:ext cx="4110803" cy="34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2600" y="383704"/>
            <a:ext cx="6172200" cy="15240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es-ES" sz="5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FILOSOFÍA INSTITUCIONAL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0093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6632" y="2051720"/>
            <a:ext cx="617133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centro de sistemas de Antioquia CENSA es una Institución de Educación para el Trabajo y el Desarrollo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Humano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 ofrece programas de formación que contribuyen al mejoramiento integral de la calidad de vida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nuestra comunidad, fortaleciendo las competencias de nuestros estudiantes para que se vinculen al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mercado laboral como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empleados o empresarios con gran sentido de competitividad y responsabilidad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y que se adapten a las condiciones y exigencias del mercado regional, nacional e internacional.</a:t>
            </a:r>
            <a:endParaRPr lang="es-CO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648" y="683570"/>
            <a:ext cx="6172200" cy="936103"/>
          </a:xfrm>
        </p:spPr>
        <p:txBody>
          <a:bodyPr>
            <a:normAutofit/>
          </a:bodyPr>
          <a:lstStyle/>
          <a:p>
            <a:pPr rtl="0" eaLnBrk="1" fontAlgn="base" hangingPunct="1"/>
            <a:r>
              <a:rPr lang="es-ES" sz="4800" kern="1200" dirty="0" smtClean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MISIÓN</a:t>
            </a:r>
            <a:endParaRPr lang="es-ES" sz="88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0825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76673" y="2699793"/>
            <a:ext cx="5831681" cy="2880516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año 2015 CENSA será reconocida en la sociedad como la mejor institución de Educación para el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Trabajo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el Desarrollo Humano por ofrecer un servicio educativo con la mayor inclusión social, a nivel 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nacional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con extensión a nivel internacional.</a:t>
            </a:r>
            <a:endParaRPr lang="es-CO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648" y="1475656"/>
            <a:ext cx="6172200" cy="1134608"/>
          </a:xfrm>
        </p:spPr>
        <p:txBody>
          <a:bodyPr>
            <a:normAutofit/>
          </a:bodyPr>
          <a:lstStyle/>
          <a:p>
            <a:pPr rtl="0" eaLnBrk="1" fontAlgn="base" hangingPunct="1"/>
            <a:r>
              <a:rPr lang="es-ES" sz="54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VISIÓN</a:t>
            </a:r>
            <a:endParaRPr lang="es-ES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3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04664" y="1907704"/>
            <a:ext cx="5940660" cy="5088565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es-ES" sz="2400" dirty="0">
                <a:solidFill>
                  <a:schemeClr val="bg1"/>
                </a:solidFill>
              </a:rPr>
              <a:t>Brindar un servicio educativo integral que permita formar hombres y mujeres con sentido de servicio a la comunidad, integrales, éticos y con mentalidad competitiva, productiva y abierta a los cambios y necesidades del entorno económico y social de nuestras regiones.</a:t>
            </a:r>
            <a:endParaRPr lang="es-CO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870240"/>
            <a:ext cx="6172200" cy="1037464"/>
          </a:xfrm>
        </p:spPr>
        <p:txBody>
          <a:bodyPr/>
          <a:lstStyle/>
          <a:p>
            <a:pPr rtl="0" eaLnBrk="1" fontAlgn="base" hangingPunct="1"/>
            <a:r>
              <a:rPr lang="es-ES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OBJETIVO GENERAL 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67645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9912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32657" y="1476018"/>
            <a:ext cx="6135334" cy="4392127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Centro de Sistemas de Antioquia CENSA se compromete a ofrecer programas de educación para el Trabajo </a:t>
            </a:r>
            <a:r>
              <a:rPr lang="es-E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Desarrollo Humano que contribuyen al mejoramiento integral de la calidad de vida de nuestra </a:t>
            </a:r>
            <a:r>
              <a:rPr lang="es-E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comunidad</a:t>
            </a:r>
            <a:r>
              <a:rPr lang="es-E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con un sistema de gestión de calidad que cumpla con todos los requisitos y necesidades de la </a:t>
            </a:r>
            <a:r>
              <a:rPr lang="es-E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organización </a:t>
            </a:r>
            <a:r>
              <a:rPr lang="es-E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que esté en continuo mejoramiento, orientado al fortalecimiento de las competencias de </a:t>
            </a:r>
            <a:r>
              <a:rPr lang="es-E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nuestra </a:t>
            </a:r>
            <a:r>
              <a:rPr lang="es-E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comunidad, con gran sentido de competitividad y responsabilidad social, con el fin de ofrecer un </a:t>
            </a:r>
            <a:r>
              <a:rPr lang="es-E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servicio </a:t>
            </a:r>
            <a:r>
              <a:rPr lang="es-E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educativo con mayor inclusión social, a nivel nacional y con extensión a nivel internacional.</a:t>
            </a:r>
            <a:endParaRPr lang="es-CO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80729" y="611562"/>
            <a:ext cx="5720587" cy="704279"/>
          </a:xfrm>
        </p:spPr>
        <p:txBody>
          <a:bodyPr>
            <a:normAutofit/>
          </a:bodyPr>
          <a:lstStyle/>
          <a:p>
            <a:pPr rtl="0" eaLnBrk="1" fontAlgn="base" hangingPunct="1"/>
            <a:r>
              <a:rPr lang="es-E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POLÍTICA DE CALIDAD</a:t>
            </a:r>
            <a:endParaRPr lang="es-E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2321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340769" y="395536"/>
            <a:ext cx="4248472" cy="8568952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I</a:t>
            </a:r>
            <a:endParaRPr lang="es-ES" sz="1600" dirty="0" smtClean="0">
              <a:solidFill>
                <a:schemeClr val="bg1"/>
              </a:solidFill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Ilusiones que reviven de anhelos 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constancia, progreso y pasión 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de aquellos que hicieron con sueños 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esperanza de nación.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Sentimientos que claman vigentes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Compromisos, conciencia y acción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que emprenden con fuerza eficiente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Horizontes de fe y convicción.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II</a:t>
            </a:r>
            <a:endParaRPr lang="es-ES" sz="1600" dirty="0">
              <a:solidFill>
                <a:schemeClr val="bg1"/>
              </a:solidFill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la historia de búsquedas y encuentros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trayecto inefable que fundo 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experiencia integral que hoy es sello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esa idea que algún día fecundo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una patria, que es mundo entero,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que instruye con gran devoción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Ciudadanos con ciencia y sentido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Convocados y con vocación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36525" indent="0" algn="ctr">
              <a:buNone/>
            </a:pPr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CORO: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el censa la certeza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excelencia y decisión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ejemplo con cultura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calidad en educación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un pacto competente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palabra</a:t>
            </a:r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promoción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valores de una fuente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desarrollo de una misión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CO" sz="1600" b="1" dirty="0">
              <a:solidFill>
                <a:schemeClr val="bg1"/>
              </a:solidFill>
            </a:endParaRPr>
          </a:p>
          <a:p>
            <a:pPr algn="just"/>
            <a:endParaRPr lang="es-CO" sz="1600" b="1" dirty="0">
              <a:solidFill>
                <a:schemeClr val="bg1"/>
              </a:solidFill>
            </a:endParaRPr>
          </a:p>
          <a:p>
            <a:pPr algn="just"/>
            <a:endParaRPr lang="es-CO" sz="16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908721" y="2987826"/>
            <a:ext cx="5040560" cy="3096343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6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268761" y="5652122"/>
            <a:ext cx="4392488" cy="3528391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600" b="1" dirty="0" smtClean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8800" y="-36512"/>
            <a:ext cx="4320480" cy="605416"/>
          </a:xfrm>
        </p:spPr>
        <p:txBody>
          <a:bodyPr>
            <a:noAutofit/>
          </a:bodyPr>
          <a:lstStyle/>
          <a:p>
            <a:pPr rtl="0" eaLnBrk="1" fontAlgn="base" hangingPunct="1"/>
            <a:r>
              <a:rPr lang="es-E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HIMNO </a:t>
            </a:r>
            <a:endParaRPr lang="es-E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12930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268760" y="323528"/>
            <a:ext cx="5328592" cy="1008112"/>
          </a:xfrm>
        </p:spPr>
        <p:txBody>
          <a:bodyPr>
            <a:noAutofit/>
          </a:bodyPr>
          <a:lstStyle/>
          <a:p>
            <a:pPr rtl="0" eaLnBrk="1" fontAlgn="base" hangingPunct="1"/>
            <a:r>
              <a:rPr lang="es-E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CERTIFICACIONES Y RECONOCIMIENTOS</a:t>
            </a:r>
            <a:endParaRPr lang="es-E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9" descr="http://www.campoalto.edu.co/campoalto/hermesoft/portalIG/home_1/recursos/recursos2010/01042011/imagen_icon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3" y="1707470"/>
            <a:ext cx="3459359" cy="20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senavirtual10.com/wp-content/uploads/2012/04/Inscripciones-se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7" y="1707470"/>
            <a:ext cx="1981208" cy="20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43023" y="3936493"/>
            <a:ext cx="3459359" cy="4699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Picture 5" descr="http://www.msplasticos.com.co/uploads/fckeditor/image/CERTIFICADO%20DE%20RESPONSABILIDAD%20SOC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9" y="3957517"/>
            <a:ext cx="1775633" cy="18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93695" y="3582281"/>
            <a:ext cx="2145105" cy="2714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encrypted-tbn1.gstatic.com/images?q=tbn:ANd9GcQh7vT73pcuuae9V_-YGi8HyAs9VqlSS_6F-7-Ggm3uub9-XFx5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3" y="6588224"/>
            <a:ext cx="20735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lternativaregional.com/sites/default/files/images/Logo_rionegro_con_mas_futu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3" y="5796136"/>
            <a:ext cx="22985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 txBox="1">
            <a:spLocks/>
          </p:cNvSpPr>
          <p:nvPr/>
        </p:nvSpPr>
        <p:spPr>
          <a:xfrm>
            <a:off x="342900" y="1210737"/>
            <a:ext cx="6172200" cy="5737529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29 de agosto de 2001 nació la idea de la creación del CENTRO DE SISTEMAS DE ANTIOQUIA, CENSA, con el firme propósito de ofrecer educación de calidad a bajos costos, para las personas que no tenían la posibilidad de acceder al sistema educativo del país. 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31 de octubre de 2001 se constituyó la sociedad denominada “CENTRO DE SISTEMAS DE ANTIOQUIA LTDA”. En la escritura pública de constitución figuran como socios:</a:t>
            </a:r>
          </a:p>
          <a:p>
            <a:pPr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Albert Corredor Gómez</a:t>
            </a:r>
          </a:p>
          <a:p>
            <a:pPr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Director General Censa</a:t>
            </a:r>
          </a:p>
          <a:p>
            <a:pPr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Rector de la Corporación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niversitaria Americana.</a:t>
            </a:r>
          </a:p>
          <a:p>
            <a:pPr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Carlos Javier Bustamante Gaviria </a:t>
            </a:r>
          </a:p>
          <a:p>
            <a:pPr algn="ctr"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98707" y="507423"/>
            <a:ext cx="6172200" cy="703312"/>
          </a:xfrm>
        </p:spPr>
        <p:txBody>
          <a:bodyPr>
            <a:normAutofit/>
          </a:bodyPr>
          <a:lstStyle/>
          <a:p>
            <a:pPr rtl="0" fontAlgn="base"/>
            <a:r>
              <a:rPr lang="es-ES" sz="40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RESEÑA HISTÓRICA</a:t>
            </a:r>
            <a:endParaRPr lang="es-E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944724" y="1019605"/>
            <a:ext cx="5832648" cy="7536728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La sede de Rionegro fue fundada el 16 de diciembre de 2002.</a:t>
            </a:r>
          </a:p>
          <a:p>
            <a:pPr marL="136525" indent="0">
              <a:buNone/>
              <a:defRPr/>
            </a:pPr>
            <a:endParaRPr lang="es-E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36525" indent="0">
              <a:buNone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En la actualidad Censa Rionegro ofrece los siguientes programas técnicos laborales por competencia en: 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1. Auxiliar en Salud Oral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2. Auxiliar </a:t>
            </a:r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en Enfermería</a:t>
            </a:r>
            <a:endParaRPr lang="es-E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3. Auxiliar </a:t>
            </a:r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en S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ervicios Farmacéuticos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4. Auxiliar en Atención a la Primera Infancia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5. Secretariado Ejecutivo sistematizado</a:t>
            </a:r>
            <a:endParaRPr lang="es-ES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Gestión Administrativa sistematizada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7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Contabilidad sistematizada</a:t>
            </a:r>
            <a:endParaRPr lang="es-ES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8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Mercadeo sistematizado</a:t>
            </a:r>
            <a:endParaRPr lang="es-ES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9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Ensamble y Mantenimiento de Computadores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10. Análisis </a:t>
            </a:r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y </a:t>
            </a: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programación de </a:t>
            </a:r>
            <a:r>
              <a:rPr lang="es-ES" sz="1600" dirty="0">
                <a:solidFill>
                  <a:schemeClr val="bg1"/>
                </a:solidFill>
                <a:latin typeface="Arial" charset="0"/>
                <a:cs typeface="Arial" charset="0"/>
              </a:rPr>
              <a:t>computadores</a:t>
            </a:r>
            <a:endParaRPr lang="es-E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11. Diseño Gráfico Digital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12. Archivística y gestión de la información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13. Costos y presupuestos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14. Redes</a:t>
            </a:r>
          </a:p>
          <a:p>
            <a:pPr marL="479425" indent="-342900">
              <a:buFont typeface="+mj-lt"/>
              <a:buAutoNum type="arabicPeriod"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15. Secretariado contable y financiero</a:t>
            </a:r>
          </a:p>
          <a:p>
            <a:pPr algn="ctr">
              <a:defRPr/>
            </a:pPr>
            <a:endParaRPr lang="es-E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es-ES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192" y="107504"/>
            <a:ext cx="6172200" cy="912101"/>
          </a:xfrm>
        </p:spPr>
        <p:txBody>
          <a:bodyPr>
            <a:normAutofit/>
          </a:bodyPr>
          <a:lstStyle/>
          <a:p>
            <a:pPr rtl="0" fontAlgn="base"/>
            <a:r>
              <a:rPr lang="es-ES" sz="4000" kern="1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Programas Técnicos</a:t>
            </a:r>
            <a:endParaRPr lang="es-ES" sz="4400" dirty="0" smtClean="0">
              <a:effectLst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933328" y="863638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7318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48680" y="205172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PROCESO ADMINISTRATIVO 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Y 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SERVICIO EDUCATIVO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-27384" y="3604970"/>
            <a:ext cx="6858000" cy="2839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OFICINA 203</a:t>
            </a:r>
          </a:p>
          <a:p>
            <a:pPr algn="ctr">
              <a:defRPr/>
            </a:pPr>
            <a:endParaRPr lang="es-ES" sz="1050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Ricardo </a:t>
            </a:r>
            <a:r>
              <a:rPr lang="es-E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Alba Hernández</a:t>
            </a:r>
            <a:endParaRPr lang="es-ES" sz="28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  <a:hlinkClick r:id="rId2"/>
            </a:endParaRPr>
          </a:p>
          <a:p>
            <a:pPr algn="ctr">
              <a:defRPr/>
            </a:pPr>
            <a:r>
              <a:rPr lang="es-E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Coordinador de Sede Rionegro </a:t>
            </a:r>
          </a:p>
          <a:p>
            <a:pPr algn="ctr">
              <a:defRPr/>
            </a:pPr>
            <a:r>
              <a:rPr lang="es-E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ralba@censa.edu.co</a:t>
            </a:r>
          </a:p>
          <a:p>
            <a:pPr algn="ctr">
              <a:defRPr/>
            </a:pPr>
            <a:r>
              <a:rPr lang="es-ES" sz="28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Tel: </a:t>
            </a: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5317861</a:t>
            </a:r>
          </a:p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PBX: 4445556 Ext. 608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40769" y="167680"/>
            <a:ext cx="4680520" cy="152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COORDINADOR </a:t>
            </a:r>
            <a:r>
              <a:rPr lang="es-ES" sz="3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SEDE </a:t>
            </a:r>
            <a:r>
              <a:rPr lang="es-ES" sz="3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RIONEGRO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20689" y="827584"/>
            <a:ext cx="5040560" cy="7200800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28600" algn="l"/>
              </a:tabLst>
              <a:defRPr/>
            </a:pP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Licencia de funcionamiento 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Resolución Nº 0023166 del 05 de octubre de 2009.</a:t>
            </a:r>
          </a:p>
          <a:p>
            <a:pPr>
              <a:tabLst>
                <a:tab pos="228600" algn="l"/>
              </a:tabLst>
              <a:defRPr/>
            </a:pPr>
            <a:endParaRPr lang="es-CO" sz="8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tabLst>
                <a:tab pos="228600" algn="l"/>
              </a:tabLst>
              <a:defRPr/>
            </a:pP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Registro de los programa </a:t>
            </a:r>
            <a:r>
              <a:rPr lang="es-CO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écnicos </a:t>
            </a:r>
            <a:r>
              <a:rPr lang="es-CO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aborales 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Como: 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Análisis, Diseño, Ensamble, Contabilidad, Gestión Administrativa, Mercadeo y </a:t>
            </a:r>
            <a:r>
              <a:rPr lang="es-CO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ecretariado Ejecutivo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 Resolución Nº 0009270  del 18 de marzo de 2010.</a:t>
            </a:r>
          </a:p>
          <a:p>
            <a:pPr>
              <a:tabLst>
                <a:tab pos="228600" algn="l"/>
              </a:tabLst>
              <a:defRPr/>
            </a:pPr>
            <a:endParaRPr lang="es-CO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</a:tabLst>
              <a:defRPr/>
            </a:pP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Registro de programa técnico laboral en 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Atención </a:t>
            </a:r>
            <a:r>
              <a:rPr lang="es-CO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integral a la primera infancia 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Resolución Nº 0128 del 25 de febrero de 2011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tabLst>
                <a:tab pos="228600" algn="l"/>
              </a:tabLst>
              <a:defRPr/>
            </a:pPr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</a:tabLst>
              <a:defRPr/>
            </a:pP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Registro de los programa </a:t>
            </a:r>
            <a:r>
              <a:rPr lang="es-CO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écnicos Laborales 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omo: 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Costo y Presupuesto, Redes, Archivística y Gestión de la información y </a:t>
            </a:r>
            <a:r>
              <a:rPr lang="es-CO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ecretariado Contable y financiero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Resolución Nº 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642  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Setiembre </a:t>
            </a:r>
            <a:r>
              <a:rPr lang="es-CO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2013.</a:t>
            </a:r>
          </a:p>
          <a:p>
            <a:pPr>
              <a:tabLst>
                <a:tab pos="228600" algn="l"/>
              </a:tabLst>
              <a:defRPr/>
            </a:pPr>
            <a:endParaRPr lang="es-CO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</a:tabLst>
              <a:defRPr/>
            </a:pP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Registro de programa </a:t>
            </a:r>
            <a:r>
              <a:rPr lang="es-CO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écnico </a:t>
            </a:r>
            <a:r>
              <a:rPr lang="es-CO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aborales en Salud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como: 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Enfermería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O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servicios Farmacéuticos y Salud oral </a:t>
            </a:r>
            <a:r>
              <a:rPr lang="es-CO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Resolución Nº 00105 del 11 de febrero de 2011</a:t>
            </a:r>
            <a:r>
              <a:rPr lang="es-CO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tabLst>
                <a:tab pos="228600" algn="l"/>
              </a:tabLst>
              <a:defRPr/>
            </a:pPr>
            <a:endParaRPr lang="es-CO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08720" y="-36512"/>
            <a:ext cx="6172200" cy="720080"/>
          </a:xfrm>
        </p:spPr>
        <p:txBody>
          <a:bodyPr>
            <a:noAutofit/>
          </a:bodyPr>
          <a:lstStyle/>
          <a:p>
            <a:pPr rtl="0" eaLnBrk="1" fontAlgn="base" hangingPunct="1"/>
            <a:r>
              <a:rPr lang="es-CO" sz="2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LICENCIA Y REGISTROS </a:t>
            </a:r>
            <a:endParaRPr 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rtl="0" eaLnBrk="1" fontAlgn="base" hangingPunct="1"/>
            <a:r>
              <a:rPr lang="es-CO" sz="2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PROGRAMAS TECNICOS LABORALES</a:t>
            </a:r>
            <a:endParaRPr lang="es-E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8132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92697" y="1043608"/>
            <a:ext cx="5904655" cy="677424"/>
          </a:xfrm>
        </p:spPr>
        <p:txBody>
          <a:bodyPr>
            <a:normAutofit/>
          </a:bodyPr>
          <a:lstStyle/>
          <a:p>
            <a:r>
              <a:rPr lang="es-PE" sz="2800" dirty="0" smtClean="0">
                <a:solidFill>
                  <a:schemeClr val="bg1"/>
                </a:solidFill>
              </a:rPr>
              <a:t>REQUISITOS</a:t>
            </a:r>
            <a:r>
              <a:rPr lang="es-PE" sz="2800" baseline="0" dirty="0" smtClean="0">
                <a:solidFill>
                  <a:schemeClr val="bg1"/>
                </a:solidFill>
              </a:rPr>
              <a:t> </a:t>
            </a:r>
            <a:r>
              <a:rPr lang="es-PE" sz="2800" dirty="0" smtClean="0">
                <a:solidFill>
                  <a:schemeClr val="bg1"/>
                </a:solidFill>
              </a:rPr>
              <a:t>DE MATRICULA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8681" y="1691680"/>
            <a:ext cx="55446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 indent="0">
              <a:buNone/>
            </a:pPr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 requisitos obligatorios para realizar el proceso de matrícula en los programas técnicos los siguientes: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Acta </a:t>
            </a:r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compromiso.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Beca de subsidio.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Contrato de Matricula.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Dos Fotos 3x4 a color.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Fotocopia del diploma o acta de grado de 	bachiller(mínimo noveno grado aprobado).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Fotocopia de documento de identificación ampliada al 	150%.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Firma de Tarjeta acumulativa de matricula.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Dieciséis años cumplidos.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Pago de valor de matricula.</a:t>
            </a:r>
          </a:p>
          <a:p>
            <a:pPr lvl="0"/>
            <a:r>
              <a:rPr lang="es-P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caso de ser menor de edad anexar :</a:t>
            </a: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Fotocopia de documento de identificación 	ampliada al 150% del padre de familia o 	acudiente delegado.</a:t>
            </a:r>
          </a:p>
          <a:p>
            <a:pPr lvl="0"/>
            <a:r>
              <a:rPr lang="es-P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Firma del formato de aceptación de 	responsabilidad del acudiente del menor 	edad.</a:t>
            </a: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5408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92697" y="611560"/>
            <a:ext cx="5904655" cy="67742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s-PE" sz="3600" dirty="0" smtClean="0">
                <a:solidFill>
                  <a:schemeClr val="bg1"/>
                </a:solidFill>
              </a:rPr>
              <a:t>SEDES A NIVEL NACIONAL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8" y="3203849"/>
            <a:ext cx="29622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32" y="8023425"/>
            <a:ext cx="3009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6516217"/>
            <a:ext cx="2990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25" y="7287061"/>
            <a:ext cx="30003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29" y="3995936"/>
            <a:ext cx="29813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1835696"/>
            <a:ext cx="559862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54" y="3203848"/>
            <a:ext cx="30003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12" y="4826496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2" y="4855073"/>
            <a:ext cx="29622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01" y="5652121"/>
            <a:ext cx="29527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9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92697" y="611560"/>
            <a:ext cx="5904655" cy="67742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s-PE" sz="3600" dirty="0" smtClean="0">
                <a:solidFill>
                  <a:schemeClr val="bg1"/>
                </a:solidFill>
              </a:rPr>
              <a:t>SEDES A NIVEL INTERNACIONAL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979712"/>
            <a:ext cx="550512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716016"/>
            <a:ext cx="561662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7" y="3275858"/>
            <a:ext cx="5914435" cy="123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8" y="6084168"/>
            <a:ext cx="437977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3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2132857" y="584555"/>
            <a:ext cx="3371246" cy="576064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MANUAL DE CONVIVENCIA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2" name="6 Rectángulo"/>
          <p:cNvSpPr>
            <a:spLocks noChangeArrowheads="1"/>
          </p:cNvSpPr>
          <p:nvPr/>
        </p:nvSpPr>
        <p:spPr bwMode="auto">
          <a:xfrm>
            <a:off x="1484784" y="4355977"/>
            <a:ext cx="50825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El manual de convivencia esta a </a:t>
            </a:r>
            <a:r>
              <a:rPr lang="es-ES_tradnl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disposición permanente </a:t>
            </a: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para los tutores, estudiantes y comunidad en general en la pagina web de censa </a:t>
            </a:r>
            <a:r>
              <a:rPr lang="es-ES_tradnl" b="1" u="sng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www.censa.edu.co </a:t>
            </a:r>
          </a:p>
          <a:p>
            <a:pPr algn="just" eaLnBrk="0" hangingPunct="0"/>
            <a:endParaRPr lang="es-ES_tradnl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just" eaLnBrk="0" hangingPunct="0"/>
            <a:r>
              <a:rPr lang="es-ES_tradnl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CONDUCTO REGULAR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Tutor </a:t>
            </a:r>
            <a:endParaRPr lang="es-ES_tradnl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Representante </a:t>
            </a:r>
            <a:r>
              <a:rPr lang="es-ES_tradnl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de grupo </a:t>
            </a:r>
            <a:endParaRPr lang="es-ES_tradnl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Secretaria Académica</a:t>
            </a:r>
            <a:endParaRPr lang="es-ES_tradnl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Coordinación </a:t>
            </a: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de Sede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Comité Académico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Rector General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Secretaria de educación municipal</a:t>
            </a:r>
          </a:p>
          <a:p>
            <a:pPr algn="just" eaLnBrk="0" hangingPunct="0"/>
            <a:r>
              <a:rPr lang="es-ES_tradnl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</a:t>
            </a:r>
            <a:r>
              <a:rPr lang="es-ES_tradnl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</a:t>
            </a:r>
            <a:endParaRPr lang="es-ES_tradnl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07117" y="1493654"/>
            <a:ext cx="5082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El Manual de Convivencia en la institución educativa es una herramienta normativa que </a:t>
            </a:r>
          </a:p>
          <a:p>
            <a:pPr algn="just"/>
            <a:r>
              <a:rPr lang="es-ES" dirty="0">
                <a:solidFill>
                  <a:schemeClr val="bg1"/>
                </a:solidFill>
              </a:rPr>
              <a:t>contribuye a la regulación de las relaciones de los estudiantes entre sí y con los </a:t>
            </a:r>
            <a:r>
              <a:rPr lang="es-ES" dirty="0" smtClean="0">
                <a:solidFill>
                  <a:schemeClr val="bg1"/>
                </a:solidFill>
              </a:rPr>
              <a:t>demás miembros </a:t>
            </a:r>
            <a:r>
              <a:rPr lang="es-ES" dirty="0">
                <a:solidFill>
                  <a:schemeClr val="bg1"/>
                </a:solidFill>
              </a:rPr>
              <a:t>de la comunidad </a:t>
            </a:r>
            <a:r>
              <a:rPr lang="es-ES" dirty="0" smtClean="0">
                <a:solidFill>
                  <a:schemeClr val="bg1"/>
                </a:solidFill>
              </a:rPr>
              <a:t>educativa, en </a:t>
            </a:r>
            <a:r>
              <a:rPr lang="es-ES" dirty="0">
                <a:solidFill>
                  <a:schemeClr val="bg1"/>
                </a:solidFill>
              </a:rPr>
              <a:t>el cual se </a:t>
            </a:r>
            <a:r>
              <a:rPr lang="es-ES" dirty="0" smtClean="0">
                <a:solidFill>
                  <a:schemeClr val="bg1"/>
                </a:solidFill>
              </a:rPr>
              <a:t>definen </a:t>
            </a:r>
            <a:r>
              <a:rPr lang="es-ES" dirty="0">
                <a:solidFill>
                  <a:schemeClr val="bg1"/>
                </a:solidFill>
              </a:rPr>
              <a:t>los derechos y </a:t>
            </a:r>
            <a:r>
              <a:rPr lang="es-ES" dirty="0" smtClean="0">
                <a:solidFill>
                  <a:schemeClr val="bg1"/>
                </a:solidFill>
              </a:rPr>
              <a:t>obligaciones, de </a:t>
            </a:r>
            <a:r>
              <a:rPr lang="es-ES" dirty="0">
                <a:solidFill>
                  <a:schemeClr val="bg1"/>
                </a:solidFill>
              </a:rPr>
              <a:t>los estudiantes. </a:t>
            </a:r>
            <a:endParaRPr lang="es-ES" dirty="0" smtClean="0">
              <a:solidFill>
                <a:schemeClr val="bg1"/>
              </a:solidFill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Los </a:t>
            </a:r>
            <a:r>
              <a:rPr lang="es-ES" dirty="0">
                <a:solidFill>
                  <a:schemeClr val="bg1"/>
                </a:solidFill>
              </a:rPr>
              <a:t>padres o tutores y los educandos al firmar la matrícula </a:t>
            </a:r>
            <a:r>
              <a:rPr lang="es-ES" dirty="0" smtClean="0">
                <a:solidFill>
                  <a:schemeClr val="bg1"/>
                </a:solidFill>
              </a:rPr>
              <a:t>correspondiente estarán </a:t>
            </a:r>
            <a:r>
              <a:rPr lang="es-ES" dirty="0">
                <a:solidFill>
                  <a:schemeClr val="bg1"/>
                </a:solidFill>
              </a:rPr>
              <a:t>aceptando el </a:t>
            </a:r>
            <a:r>
              <a:rPr lang="es-ES" dirty="0" smtClean="0">
                <a:solidFill>
                  <a:schemeClr val="bg1"/>
                </a:solidFill>
              </a:rPr>
              <a:t>Manual de convivencia institucional.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1.bp.blogspot.com/_al8FpGBltVM/S-BH5fXVnVI/AAAAAAAAA64/7D6SqhMF104/s320/titular_manual_de_conviv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17" y="251521"/>
            <a:ext cx="5060197" cy="12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6305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64704" y="1331641"/>
            <a:ext cx="5184576" cy="5568619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Programador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Sistemas de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Información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Analista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Sistemas de Información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Operador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computadoras en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informática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básica. 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Instalación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soporte y mantenimiento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de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programas </a:t>
            </a:r>
            <a:endParaRPr lang="es-CO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de  aplicación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diseño, implementación y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mantenimiento </a:t>
            </a:r>
          </a:p>
          <a:p>
            <a:pPr lvl="0">
              <a:buFont typeface="+mj-lt"/>
              <a:buAutoNum type="arabicPeriod"/>
            </a:pP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de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bases de datos.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Desarrollador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software (Visual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Basic 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.Net  y Java).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Diseñador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páginas Web.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Instructor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área de sistemas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básicos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None/>
            </a:pP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0648" y="35496"/>
            <a:ext cx="6696744" cy="1224136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PERFIL OCUPACIONAL </a:t>
            </a:r>
            <a:br>
              <a:rPr lang="es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ANÁLISIS Y PROGRAMACIÓN </a:t>
            </a:r>
            <a:r>
              <a:rPr lang="es-ES" sz="1800" dirty="0" smtClean="0"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/>
            </a:r>
            <a:br>
              <a:rPr lang="es-ES" sz="1800" dirty="0" smtClean="0"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</a:br>
            <a:r>
              <a:rPr lang="es-ES" sz="1800" dirty="0" smtClean="0"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DE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COMPUTADORES </a:t>
            </a:r>
          </a:p>
        </p:txBody>
      </p:sp>
    </p:spTree>
    <p:extLst>
      <p:ext uri="{BB962C8B-B14F-4D97-AF65-F5344CB8AC3E}">
        <p14:creationId xmlns:p14="http://schemas.microsoft.com/office/powerpoint/2010/main" val="305673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28800" y="1369385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b="1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-  </a:t>
            </a:r>
            <a:r>
              <a:rPr lang="es-ES" sz="2400" dirty="0" smtClean="0">
                <a:solidFill>
                  <a:schemeClr val="bg1"/>
                </a:solidFill>
              </a:rPr>
              <a:t>Jardinera Infantil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-  Auxiliar </a:t>
            </a:r>
            <a:r>
              <a:rPr lang="es-ES" sz="2400" dirty="0">
                <a:solidFill>
                  <a:schemeClr val="bg1"/>
                </a:solidFill>
              </a:rPr>
              <a:t>de </a:t>
            </a:r>
            <a:r>
              <a:rPr lang="es-ES" sz="2400" dirty="0" smtClean="0">
                <a:solidFill>
                  <a:schemeClr val="bg1"/>
                </a:solidFill>
              </a:rPr>
              <a:t>jardín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-  Asistente </a:t>
            </a:r>
            <a:r>
              <a:rPr lang="es-ES" sz="2400" dirty="0">
                <a:solidFill>
                  <a:schemeClr val="bg1"/>
                </a:solidFill>
              </a:rPr>
              <a:t>de </a:t>
            </a:r>
            <a:r>
              <a:rPr lang="es-ES" sz="2400" dirty="0" smtClean="0">
                <a:solidFill>
                  <a:schemeClr val="bg1"/>
                </a:solidFill>
              </a:rPr>
              <a:t>Preescolar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-  Madre comunitaria</a:t>
            </a:r>
          </a:p>
          <a:p>
            <a:pPr lvl="0"/>
            <a:r>
              <a:rPr lang="es-CO" sz="2400" dirty="0" smtClean="0">
                <a:solidFill>
                  <a:schemeClr val="bg1"/>
                </a:solidFill>
              </a:rPr>
              <a:t>-  Niñera</a:t>
            </a:r>
            <a:r>
              <a:rPr lang="es-CO" sz="2400" dirty="0">
                <a:solidFill>
                  <a:schemeClr val="bg1"/>
                </a:solidFill>
              </a:rPr>
              <a:t>. </a:t>
            </a:r>
            <a:endParaRPr lang="es-ES" sz="2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2736" y="395536"/>
            <a:ext cx="5805264" cy="1093283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PERFIL OCUPACIONAL</a:t>
            </a: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rtl="0" fontAlgn="base"/>
            <a:r>
              <a:rPr lang="es-ES" sz="24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 pitchFamily="34" charset="0"/>
              </a:rPr>
              <a:t>ATENCIÓN INTEGRAL A LA PRIMERA INFANCIA</a:t>
            </a:r>
            <a:endParaRPr lang="es-ES" sz="1800" dirty="0" smtClean="0"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1482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60748" y="1368804"/>
            <a:ext cx="44284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Redactar </a:t>
            </a:r>
            <a:r>
              <a:rPr lang="es-CO" sz="1400" dirty="0">
                <a:solidFill>
                  <a:schemeClr val="bg1"/>
                </a:solidFill>
              </a:rPr>
              <a:t>los documentos de acuerdo con las normas vigentes.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Digitar </a:t>
            </a:r>
            <a:r>
              <a:rPr lang="es-CO" sz="1400" dirty="0">
                <a:solidFill>
                  <a:schemeClr val="bg1"/>
                </a:solidFill>
              </a:rPr>
              <a:t>los documentos de acuerdo con su tipo y normas establecidas.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Transcribir </a:t>
            </a:r>
            <a:r>
              <a:rPr lang="es-CO" sz="1400" dirty="0">
                <a:solidFill>
                  <a:schemeClr val="bg1"/>
                </a:solidFill>
              </a:rPr>
              <a:t>los documentos de acuerdo con las normas vigentes.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Recibir </a:t>
            </a:r>
            <a:r>
              <a:rPr lang="es-CO" sz="1400" dirty="0">
                <a:solidFill>
                  <a:schemeClr val="bg1"/>
                </a:solidFill>
              </a:rPr>
              <a:t>los documentos de acuerdo con la política institucional y normativa </a:t>
            </a:r>
            <a:r>
              <a:rPr lang="es-CO" sz="1400" dirty="0" smtClean="0">
                <a:solidFill>
                  <a:schemeClr val="bg1"/>
                </a:solidFill>
              </a:rPr>
              <a:t>  vigente</a:t>
            </a:r>
            <a:r>
              <a:rPr lang="es-CO" sz="1400" dirty="0">
                <a:solidFill>
                  <a:schemeClr val="bg1"/>
                </a:solidFill>
              </a:rPr>
              <a:t>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Despachar </a:t>
            </a:r>
            <a:r>
              <a:rPr lang="es-CO" sz="1400" dirty="0">
                <a:solidFill>
                  <a:schemeClr val="bg1"/>
                </a:solidFill>
              </a:rPr>
              <a:t>los documentos de acuerdo con la política institucional y la normativa vigente. 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Clasificar </a:t>
            </a:r>
            <a:r>
              <a:rPr lang="es-CO" sz="1400" dirty="0">
                <a:solidFill>
                  <a:schemeClr val="bg1"/>
                </a:solidFill>
              </a:rPr>
              <a:t>los documentos de acuerdo con las Tablas de Retención Documental y normativa vigente.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Ordenar </a:t>
            </a:r>
            <a:r>
              <a:rPr lang="es-CO" sz="1400" dirty="0">
                <a:solidFill>
                  <a:schemeClr val="bg1"/>
                </a:solidFill>
              </a:rPr>
              <a:t>los documentos según procedimientos establecidos y normativa vigente.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Describir </a:t>
            </a:r>
            <a:r>
              <a:rPr lang="es-CO" sz="1400" dirty="0">
                <a:solidFill>
                  <a:schemeClr val="bg1"/>
                </a:solidFill>
              </a:rPr>
              <a:t>los documentos de acuerdo con procedimientos establecidos y normativa vigente.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Archivar </a:t>
            </a:r>
            <a:r>
              <a:rPr lang="es-CO" sz="1400" dirty="0">
                <a:solidFill>
                  <a:schemeClr val="bg1"/>
                </a:solidFill>
              </a:rPr>
              <a:t>los documentos institucionales según Tablas de Retención Documental, Tablas de Valoración Documental y normativa vigente.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Atender </a:t>
            </a:r>
            <a:r>
              <a:rPr lang="es-CO" sz="1400" dirty="0">
                <a:solidFill>
                  <a:schemeClr val="bg1"/>
                </a:solidFill>
              </a:rPr>
              <a:t>personalmente a los clientes de acuerdo con las políticas de la Organización.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Ofrecer </a:t>
            </a:r>
            <a:r>
              <a:rPr lang="es-CO" sz="1400" dirty="0">
                <a:solidFill>
                  <a:schemeClr val="bg1"/>
                </a:solidFill>
              </a:rPr>
              <a:t>a los clientes atención, utilizando la tecnología y normas de cortesía. </a:t>
            </a:r>
            <a:endParaRPr lang="es-ES" sz="1400" dirty="0">
              <a:solidFill>
                <a:schemeClr val="bg1"/>
              </a:solidFill>
            </a:endParaRP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- Brindar </a:t>
            </a:r>
            <a:r>
              <a:rPr lang="es-CO" sz="1400" dirty="0">
                <a:solidFill>
                  <a:schemeClr val="bg1"/>
                </a:solidFill>
              </a:rPr>
              <a:t>información a los clientes, personal y por medios tecnológicos en idioma ingles.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100" y="35496"/>
            <a:ext cx="5913276" cy="1524000"/>
          </a:xfrm>
        </p:spPr>
        <p:txBody>
          <a:bodyPr/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PERFIL OCUPACIONAL </a:t>
            </a: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rtl="0" fontAlgn="base"/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ARCHIVÍSTICA Y GESTIÓN DE LA INFORMACIÓN </a:t>
            </a:r>
            <a:endParaRPr lang="es-ES" sz="1800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60748" y="1211629"/>
            <a:ext cx="37264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-</a:t>
            </a:r>
            <a:r>
              <a:rPr lang="es-MX" dirty="0" smtClean="0">
                <a:solidFill>
                  <a:schemeClr val="bg1"/>
                </a:solidFill>
              </a:rPr>
              <a:t>  Auxiliar</a:t>
            </a:r>
            <a:r>
              <a:rPr lang="es-MX" dirty="0">
                <a:solidFill>
                  <a:schemeClr val="bg1"/>
                </a:solidFill>
              </a:rPr>
              <a:t>, caja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contabilidad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contabilidad cooperativa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contabilidad de costos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contabilidad hospitalaria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contabilidad hotelera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contable y financiero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costos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cuentas por cobrar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cuentas por pagar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facturación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facturación E.P.S.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presupuesto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tesorería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Facturador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Tenedor </a:t>
            </a:r>
            <a:r>
              <a:rPr lang="es-MX" dirty="0">
                <a:solidFill>
                  <a:schemeClr val="bg1"/>
                </a:solidFill>
              </a:rPr>
              <a:t>de libros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contable</a:t>
            </a:r>
            <a:endParaRPr lang="es-ES" dirty="0">
              <a:solidFill>
                <a:schemeClr val="bg1"/>
              </a:solidFill>
            </a:endParaRPr>
          </a:p>
          <a:p>
            <a:pPr lvl="0"/>
            <a:r>
              <a:rPr lang="es-MX" dirty="0" smtClean="0">
                <a:solidFill>
                  <a:schemeClr val="bg1"/>
                </a:solidFill>
              </a:rPr>
              <a:t>-  Auxiliar</a:t>
            </a:r>
            <a:r>
              <a:rPr lang="es-MX" dirty="0">
                <a:solidFill>
                  <a:schemeClr val="bg1"/>
                </a:solidFill>
              </a:rPr>
              <a:t>, trámite cuentas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672" y="151573"/>
            <a:ext cx="6172200" cy="892035"/>
          </a:xfrm>
        </p:spPr>
        <p:txBody>
          <a:bodyPr>
            <a:normAutofit/>
          </a:bodyPr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PERFIL OCUPACIONAL </a:t>
            </a: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rtl="0" fontAlgn="base"/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 pitchFamily="34" charset="0"/>
              </a:rPr>
              <a:t>COSTOS Y PRESUPUESTOS </a:t>
            </a:r>
            <a:endParaRPr lang="es-ES" sz="1800" dirty="0" smtClean="0"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7103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767190" y="1307640"/>
            <a:ext cx="6064188" cy="5088565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Asistente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Contabilidad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Contabilidad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Compras e Inventarios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Cartera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Nomina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Costos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Facturación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tesorería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Cuentas por Pagar</a:t>
            </a:r>
          </a:p>
          <a:p>
            <a:pPr lvl="0"/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Asistente </a:t>
            </a:r>
            <a:r>
              <a:rPr lang="es-E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Contador</a:t>
            </a:r>
          </a:p>
          <a:p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2696" y="155684"/>
            <a:ext cx="5886654" cy="959933"/>
          </a:xfrm>
        </p:spPr>
        <p:txBody>
          <a:bodyPr/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PERFIL OCUPACIONAL </a:t>
            </a: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rtl="0" fontAlgn="base"/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 pitchFamily="34" charset="0"/>
              </a:rPr>
              <a:t>CONTABILIDAD SISTEMATIZADA</a:t>
            </a:r>
            <a:endParaRPr lang="es-ES" sz="1800" dirty="0" smtClean="0"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81661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88740" y="2179177"/>
            <a:ext cx="5292588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OFICINA </a:t>
            </a:r>
            <a:r>
              <a:rPr lang="es-E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204</a:t>
            </a:r>
            <a:endParaRPr lang="es-ES" sz="2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900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CATALINA RUA ZAPATA</a:t>
            </a:r>
            <a:endParaRPr lang="es-ES" sz="2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4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Secretaria Académica y Administrativa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rrua@censa.edu.co</a:t>
            </a:r>
            <a:endParaRPr lang="es-ES" sz="2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4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Tel: 5317861 </a:t>
            </a:r>
            <a:endParaRPr lang="es-ES" sz="2400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4445556 Ext: 609</a:t>
            </a:r>
            <a:endParaRPr lang="es-ES" sz="1400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16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Funciones: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Asignación de alumnos.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Desasignación de alumnos</a:t>
            </a:r>
            <a:r>
              <a:rPr lang="es-ES" sz="1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1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reación de grupos Q10.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Carga académica. 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Cambios de horarios.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Reintegros.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Aplazamientos. 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Cancelaciones de matriculas.</a:t>
            </a:r>
          </a:p>
          <a:p>
            <a:pPr>
              <a:defRPr/>
            </a:pPr>
            <a:r>
              <a:rPr lang="es-ES" sz="1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econocimientos de saberes.</a:t>
            </a:r>
          </a:p>
          <a:p>
            <a:pPr>
              <a:defRPr/>
            </a:pPr>
            <a:r>
              <a:rPr lang="es-ES" sz="1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az y salvo de certificaciones.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Firma de formato de seguimiento. </a:t>
            </a:r>
          </a:p>
          <a:p>
            <a:pPr>
              <a:defRPr/>
            </a:pPr>
            <a:r>
              <a:rPr lang="es-ES" sz="16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ojas de vida y Base de datos </a:t>
            </a:r>
          </a:p>
          <a:p>
            <a:pPr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docentes activos y aspirantes.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s-ES" sz="1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s-ES" sz="12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s-ES" sz="12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s-ES" sz="12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s-ES" sz="12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8410" y="1163514"/>
            <a:ext cx="5753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PROCESO ADMINISTRATIVO </a:t>
            </a:r>
          </a:p>
          <a:p>
            <a:pPr algn="ctr">
              <a:defRPr/>
            </a:pPr>
            <a:r>
              <a:rPr lang="es-ES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Y </a:t>
            </a:r>
          </a:p>
          <a:p>
            <a:pPr algn="ctr">
              <a:defRPr/>
            </a:pPr>
            <a:r>
              <a:rPr lang="es-ES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SERVICIO EDUCATIVO</a:t>
            </a:r>
            <a:endParaRPr lang="es-ES" sz="20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988121" y="0"/>
            <a:ext cx="5753248" cy="1524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SECRETARIA</a:t>
            </a:r>
            <a:r>
              <a:rPr lang="es-ES" sz="3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ACADEMICA</a:t>
            </a:r>
            <a:endParaRPr lang="es-E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2028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890718" y="1403649"/>
            <a:ext cx="5778642" cy="4488499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Administrador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Centro de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Computo.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Sistemas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informáticos.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Auxiliar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Soporte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Técnico.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Operador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Centro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Cómputo.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Operador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Sistemas de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Computo.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Técnico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Mantenimiento – Red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Informática.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Técnico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Servicios Informáticos para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usuarios.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Técnico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Sistemas.</a:t>
            </a:r>
            <a:endParaRPr lang="es-E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 Técnico </a:t>
            </a:r>
            <a:r>
              <a:rPr lang="es-CO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Soporte, Sistemas e </a:t>
            </a:r>
            <a:r>
              <a:rPr lang="es-C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Informática</a:t>
            </a: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defRPr/>
            </a:pPr>
            <a:endParaRPr lang="es-ES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51520"/>
            <a:ext cx="6172200" cy="912101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PERFIL OCUPACIONAL </a:t>
            </a:r>
            <a:endParaRPr lang="es-E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rtl="0" fontAlgn="base"/>
            <a:r>
              <a:rPr lang="es-ES" sz="20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ENSAMBLE Y MANTENIMIENTO DE COMPUTADORES</a:t>
            </a:r>
            <a:endParaRPr lang="es-ES" sz="2000" dirty="0" smtClean="0">
              <a:effectLst/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2374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84784" y="1667868"/>
            <a:ext cx="45365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400" dirty="0" smtClean="0">
                <a:solidFill>
                  <a:schemeClr val="bg1"/>
                </a:solidFill>
              </a:rPr>
              <a:t>- </a:t>
            </a:r>
            <a:r>
              <a:rPr lang="es-CO" sz="2000" dirty="0" smtClean="0">
                <a:solidFill>
                  <a:schemeClr val="bg1"/>
                </a:solidFill>
              </a:rPr>
              <a:t>Asistente </a:t>
            </a:r>
            <a:r>
              <a:rPr lang="es-CO" sz="2000" dirty="0">
                <a:solidFill>
                  <a:schemeClr val="bg1"/>
                </a:solidFill>
              </a:rPr>
              <a:t>Administrativo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Asistente </a:t>
            </a:r>
            <a:r>
              <a:rPr lang="es-CO" sz="2000" dirty="0">
                <a:solidFill>
                  <a:schemeClr val="bg1"/>
                </a:solidFill>
              </a:rPr>
              <a:t>Planeación Administrativa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Asistente </a:t>
            </a:r>
            <a:r>
              <a:rPr lang="es-CO" sz="2000" dirty="0">
                <a:solidFill>
                  <a:schemeClr val="bg1"/>
                </a:solidFill>
              </a:rPr>
              <a:t>,servicios  Generales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Coordinador </a:t>
            </a:r>
            <a:r>
              <a:rPr lang="es-CO" sz="2000" dirty="0">
                <a:solidFill>
                  <a:schemeClr val="bg1"/>
                </a:solidFill>
              </a:rPr>
              <a:t>de servicios Administrativos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Coordinador </a:t>
            </a:r>
            <a:r>
              <a:rPr lang="es-CO" sz="2000" dirty="0">
                <a:solidFill>
                  <a:schemeClr val="bg1"/>
                </a:solidFill>
              </a:rPr>
              <a:t>de servicios Generales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Asistente </a:t>
            </a:r>
            <a:r>
              <a:rPr lang="es-CO" sz="2000" dirty="0">
                <a:solidFill>
                  <a:schemeClr val="bg1"/>
                </a:solidFill>
              </a:rPr>
              <a:t>Ejecutivo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eventos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3184" y="515724"/>
            <a:ext cx="6172200" cy="1175957"/>
          </a:xfrm>
        </p:spPr>
        <p:txBody>
          <a:bodyPr/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PERFIL OCUPACIONAL </a:t>
            </a:r>
            <a:endParaRPr lang="es-E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rtl="0" fontAlgn="base"/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GESTIÓN ADMINISTRATIVA SISTEMATIZADA</a:t>
            </a:r>
            <a:endParaRPr lang="es-ES" sz="1800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60748" y="1094700"/>
            <a:ext cx="515719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      </a:t>
            </a:r>
            <a:r>
              <a:rPr lang="es-MX" sz="1600" dirty="0" smtClean="0">
                <a:solidFill>
                  <a:schemeClr val="bg1"/>
                </a:solidFill>
              </a:rPr>
              <a:t>-Agente</a:t>
            </a:r>
            <a:r>
              <a:rPr lang="es-MX" sz="1600" dirty="0">
                <a:solidFill>
                  <a:schemeClr val="bg1"/>
                </a:solidFill>
              </a:rPr>
              <a:t>, ventas - publicidad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-Agente</a:t>
            </a:r>
            <a:r>
              <a:rPr lang="es-MX" sz="1600" dirty="0">
                <a:solidFill>
                  <a:schemeClr val="bg1"/>
                </a:solidFill>
              </a:rPr>
              <a:t>, viajero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-Asesor</a:t>
            </a:r>
            <a:r>
              <a:rPr lang="es-MX" sz="1600" dirty="0">
                <a:solidFill>
                  <a:schemeClr val="bg1"/>
                </a:solidFill>
              </a:rPr>
              <a:t>, comercial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-Ejecutivo </a:t>
            </a:r>
            <a:r>
              <a:rPr lang="es-MX" sz="1600" dirty="0">
                <a:solidFill>
                  <a:schemeClr val="bg1"/>
                </a:solidFill>
              </a:rPr>
              <a:t>de cuenta, ventas no técnicas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-Ejecutivo </a:t>
            </a:r>
            <a:r>
              <a:rPr lang="es-MX" sz="1600" dirty="0">
                <a:solidFill>
                  <a:schemeClr val="bg1"/>
                </a:solidFill>
              </a:rPr>
              <a:t>de ventas, ventas no técnicas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-Promotor</a:t>
            </a:r>
            <a:r>
              <a:rPr lang="es-MX" sz="1600" dirty="0">
                <a:solidFill>
                  <a:schemeClr val="bg1"/>
                </a:solidFill>
              </a:rPr>
              <a:t>, ventas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-Representante</a:t>
            </a:r>
            <a:r>
              <a:rPr lang="es-MX" sz="1600" dirty="0">
                <a:solidFill>
                  <a:schemeClr val="bg1"/>
                </a:solidFill>
              </a:rPr>
              <a:t>, ventas - comercio al por mayor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-Representante</a:t>
            </a:r>
            <a:r>
              <a:rPr lang="es-MX" sz="1600" dirty="0">
                <a:solidFill>
                  <a:schemeClr val="bg1"/>
                </a:solidFill>
              </a:rPr>
              <a:t>, ventas - publicidad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-Representante</a:t>
            </a:r>
            <a:r>
              <a:rPr lang="es-MX" sz="1600" dirty="0">
                <a:solidFill>
                  <a:schemeClr val="bg1"/>
                </a:solidFill>
              </a:rPr>
              <a:t>, ventas - no técnicas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-Representante</a:t>
            </a:r>
            <a:r>
              <a:rPr lang="es-MX" sz="1600" dirty="0">
                <a:solidFill>
                  <a:schemeClr val="bg1"/>
                </a:solidFill>
              </a:rPr>
              <a:t>, fábrica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-Vendedor</a:t>
            </a:r>
            <a:r>
              <a:rPr lang="es-MX" sz="1600" dirty="0">
                <a:solidFill>
                  <a:schemeClr val="bg1"/>
                </a:solidFill>
              </a:rPr>
              <a:t>, externo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-Vendedor</a:t>
            </a:r>
            <a:r>
              <a:rPr lang="es-MX" sz="1600" dirty="0">
                <a:solidFill>
                  <a:schemeClr val="bg1"/>
                </a:solidFill>
              </a:rPr>
              <a:t>, tienda a tienda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-Vendedor</a:t>
            </a:r>
            <a:r>
              <a:rPr lang="es-MX" sz="1600" dirty="0">
                <a:solidFill>
                  <a:schemeClr val="bg1"/>
                </a:solidFill>
              </a:rPr>
              <a:t>, ventas al por mayor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-Vendedor</a:t>
            </a:r>
            <a:r>
              <a:rPr lang="es-MX" sz="1600" dirty="0">
                <a:solidFill>
                  <a:schemeClr val="bg1"/>
                </a:solidFill>
              </a:rPr>
              <a:t>, viajero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-Agente</a:t>
            </a:r>
            <a:r>
              <a:rPr lang="es-MX" sz="1600" dirty="0">
                <a:solidFill>
                  <a:schemeClr val="bg1"/>
                </a:solidFill>
              </a:rPr>
              <a:t>, ventas - industria manufacturera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-Asesor</a:t>
            </a:r>
            <a:r>
              <a:rPr lang="es-MX" sz="1600" dirty="0">
                <a:solidFill>
                  <a:schemeClr val="bg1"/>
                </a:solidFill>
              </a:rPr>
              <a:t>, comercial - ventas no técnicas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-Representante</a:t>
            </a:r>
            <a:r>
              <a:rPr lang="es-MX" sz="1600" dirty="0">
                <a:solidFill>
                  <a:schemeClr val="bg1"/>
                </a:solidFill>
              </a:rPr>
              <a:t>, ventas - comercio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-Representante</a:t>
            </a:r>
            <a:r>
              <a:rPr lang="es-MX" sz="1600" dirty="0">
                <a:solidFill>
                  <a:schemeClr val="bg1"/>
                </a:solidFill>
              </a:rPr>
              <a:t>, ventas - industria manufacturera 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-Mercaderista</a:t>
            </a:r>
            <a:endParaRPr lang="es-ES" sz="1600" dirty="0">
              <a:solidFill>
                <a:schemeClr val="bg1"/>
              </a:solidFill>
            </a:endParaRPr>
          </a:p>
          <a:p>
            <a:pPr lvl="1"/>
            <a:r>
              <a:rPr lang="es-MX" sz="1600" dirty="0" smtClean="0">
                <a:solidFill>
                  <a:schemeClr val="bg1"/>
                </a:solidFill>
              </a:rPr>
              <a:t>-Agente</a:t>
            </a:r>
            <a:r>
              <a:rPr lang="es-MX" sz="1600" dirty="0">
                <a:solidFill>
                  <a:schemeClr val="bg1"/>
                </a:solidFill>
              </a:rPr>
              <a:t>, ventas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1196752" y="54744"/>
            <a:ext cx="5484440" cy="988864"/>
          </a:xfrm>
        </p:spPr>
        <p:txBody>
          <a:bodyPr/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PERFIL OCUPACIONAL </a:t>
            </a:r>
            <a:b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MERCADO SISTEMATIZADO </a:t>
            </a:r>
            <a:endParaRPr lang="es-ES" sz="1800" dirty="0" smtClean="0">
              <a:effectLst/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093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60748" y="1190714"/>
            <a:ext cx="43204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</a:t>
            </a:r>
            <a:r>
              <a:rPr lang="es-CO" sz="2000" dirty="0">
                <a:solidFill>
                  <a:schemeClr val="bg1"/>
                </a:solidFill>
              </a:rPr>
              <a:t>, dibujo publicitario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</a:t>
            </a:r>
            <a:r>
              <a:rPr lang="es-CO" sz="2000" dirty="0">
                <a:solidFill>
                  <a:schemeClr val="bg1"/>
                </a:solidFill>
              </a:rPr>
              <a:t>, diseño gráfico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Dibujante</a:t>
            </a:r>
            <a:r>
              <a:rPr lang="es-CO" sz="2000" dirty="0">
                <a:solidFill>
                  <a:schemeClr val="bg1"/>
                </a:solidFill>
              </a:rPr>
              <a:t>, animador - diseño gráfico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Dibujante</a:t>
            </a:r>
            <a:r>
              <a:rPr lang="es-CO" sz="2000" dirty="0">
                <a:solidFill>
                  <a:schemeClr val="bg1"/>
                </a:solidFill>
              </a:rPr>
              <a:t>, artístico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Dibujante</a:t>
            </a:r>
            <a:r>
              <a:rPr lang="es-CO" sz="2000" dirty="0">
                <a:solidFill>
                  <a:schemeClr val="bg1"/>
                </a:solidFill>
              </a:rPr>
              <a:t>, publicitario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Diseñador </a:t>
            </a:r>
            <a:r>
              <a:rPr lang="es-CO" sz="2000" dirty="0">
                <a:solidFill>
                  <a:schemeClr val="bg1"/>
                </a:solidFill>
              </a:rPr>
              <a:t>gráfico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Diseñador </a:t>
            </a:r>
            <a:r>
              <a:rPr lang="es-CO" sz="2000" dirty="0">
                <a:solidFill>
                  <a:schemeClr val="bg1"/>
                </a:solidFill>
              </a:rPr>
              <a:t>gráfico, animación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Diseñador</a:t>
            </a:r>
            <a:r>
              <a:rPr lang="es-CO" sz="2000" dirty="0">
                <a:solidFill>
                  <a:schemeClr val="bg1"/>
                </a:solidFill>
              </a:rPr>
              <a:t>, páginas Web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Diseñador </a:t>
            </a:r>
            <a:r>
              <a:rPr lang="es-CO" sz="2000" dirty="0">
                <a:solidFill>
                  <a:schemeClr val="bg1"/>
                </a:solidFill>
              </a:rPr>
              <a:t>publicitario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Ilustrador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Diseñador </a:t>
            </a:r>
            <a:r>
              <a:rPr lang="es-CO" sz="2000" dirty="0">
                <a:solidFill>
                  <a:schemeClr val="bg1"/>
                </a:solidFill>
              </a:rPr>
              <a:t>gráfico - dibujante artístico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Animador</a:t>
            </a:r>
            <a:r>
              <a:rPr lang="es-CO" sz="2000" dirty="0">
                <a:solidFill>
                  <a:schemeClr val="bg1"/>
                </a:solidFill>
              </a:rPr>
              <a:t>, diseño gráfico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Artista</a:t>
            </a:r>
            <a:r>
              <a:rPr lang="es-CO" sz="2000" dirty="0">
                <a:solidFill>
                  <a:schemeClr val="bg1"/>
                </a:solidFill>
              </a:rPr>
              <a:t>, comercial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Artista</a:t>
            </a:r>
            <a:r>
              <a:rPr lang="es-CO" sz="2000" dirty="0">
                <a:solidFill>
                  <a:schemeClr val="bg1"/>
                </a:solidFill>
              </a:rPr>
              <a:t>, gráfico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Dibujante</a:t>
            </a:r>
            <a:r>
              <a:rPr lang="es-CO" sz="2000" dirty="0">
                <a:solidFill>
                  <a:schemeClr val="bg1"/>
                </a:solidFill>
              </a:rPr>
              <a:t>, carteles</a:t>
            </a:r>
            <a:endParaRPr lang="es-ES" sz="2000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620688" y="291645"/>
            <a:ext cx="5697252" cy="1039995"/>
          </a:xfrm>
        </p:spPr>
        <p:txBody>
          <a:bodyPr/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PERFIL OCUPACIONAL </a:t>
            </a:r>
            <a:b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DISEÑO GRAFICO DIGITAL</a:t>
            </a:r>
            <a:r>
              <a:rPr lang="es-ES" sz="1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 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6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60748" y="1331638"/>
            <a:ext cx="62510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dirty="0" smtClean="0">
                <a:solidFill>
                  <a:schemeClr val="bg1"/>
                </a:solidFill>
              </a:rPr>
              <a:t>-  </a:t>
            </a:r>
            <a:r>
              <a:rPr lang="es-CO" sz="2000" dirty="0" smtClean="0">
                <a:solidFill>
                  <a:schemeClr val="bg1"/>
                </a:solidFill>
              </a:rPr>
              <a:t>Administrador</a:t>
            </a:r>
            <a:r>
              <a:rPr lang="es-CO" sz="2000" dirty="0">
                <a:solidFill>
                  <a:schemeClr val="bg1"/>
                </a:solidFill>
              </a:rPr>
              <a:t>, Centro de Computo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</a:t>
            </a:r>
            <a:r>
              <a:rPr lang="es-CO" sz="2000" dirty="0">
                <a:solidFill>
                  <a:schemeClr val="bg1"/>
                </a:solidFill>
              </a:rPr>
              <a:t>, Sistemas informáticos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</a:t>
            </a:r>
            <a:r>
              <a:rPr lang="es-CO" sz="2000" dirty="0">
                <a:solidFill>
                  <a:schemeClr val="bg1"/>
                </a:solidFill>
              </a:rPr>
              <a:t>, Soporte Técnico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Operador</a:t>
            </a:r>
            <a:r>
              <a:rPr lang="es-CO" sz="2000" dirty="0">
                <a:solidFill>
                  <a:schemeClr val="bg1"/>
                </a:solidFill>
              </a:rPr>
              <a:t>, Centro Cómputo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Operador</a:t>
            </a:r>
            <a:r>
              <a:rPr lang="es-CO" sz="2000" dirty="0">
                <a:solidFill>
                  <a:schemeClr val="bg1"/>
                </a:solidFill>
              </a:rPr>
              <a:t>, Sistemas de Computo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Técnico</a:t>
            </a:r>
            <a:r>
              <a:rPr lang="es-CO" sz="2000" dirty="0">
                <a:solidFill>
                  <a:schemeClr val="bg1"/>
                </a:solidFill>
              </a:rPr>
              <a:t>, Mantenimiento – Red Informática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Técnico</a:t>
            </a:r>
            <a:r>
              <a:rPr lang="es-CO" sz="2000" dirty="0">
                <a:solidFill>
                  <a:schemeClr val="bg1"/>
                </a:solidFill>
              </a:rPr>
              <a:t>, Servicios Informáticos para usuarios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Técnico</a:t>
            </a:r>
            <a:r>
              <a:rPr lang="es-CO" sz="2000" dirty="0">
                <a:solidFill>
                  <a:schemeClr val="bg1"/>
                </a:solidFill>
              </a:rPr>
              <a:t>, Sistemas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Técnico </a:t>
            </a:r>
            <a:r>
              <a:rPr lang="es-CO" sz="2000" dirty="0">
                <a:solidFill>
                  <a:schemeClr val="bg1"/>
                </a:solidFill>
              </a:rPr>
              <a:t>Soporte, Sistemas e Informática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64705" y="216024"/>
            <a:ext cx="5517232" cy="1043608"/>
          </a:xfrm>
        </p:spPr>
        <p:txBody>
          <a:bodyPr/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PERFIL OCUPACIONAL 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 pitchFamily="34" charset="0"/>
              </a:rPr>
              <a:t>REDES</a:t>
            </a:r>
            <a:endParaRPr lang="es-ES" sz="1800" dirty="0" smtClean="0"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7462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8730" y="1853694"/>
            <a:ext cx="45905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Secretaria </a:t>
            </a:r>
            <a:r>
              <a:rPr lang="es-CO" sz="2000" dirty="0">
                <a:solidFill>
                  <a:schemeClr val="bg1"/>
                </a:solidFill>
              </a:rPr>
              <a:t>Contable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Auxiliare </a:t>
            </a:r>
            <a:r>
              <a:rPr lang="es-CO" sz="2000" dirty="0">
                <a:solidFill>
                  <a:schemeClr val="bg1"/>
                </a:solidFill>
              </a:rPr>
              <a:t>de oficina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archivo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personal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nómina y prestaciones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administrativo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Liquidación </a:t>
            </a:r>
            <a:r>
              <a:rPr lang="es-CO" sz="2000" dirty="0">
                <a:solidFill>
                  <a:schemeClr val="bg1"/>
                </a:solidFill>
              </a:rPr>
              <a:t>de nómina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documentos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registro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738083" y="527720"/>
            <a:ext cx="6003286" cy="1524000"/>
          </a:xfrm>
        </p:spPr>
        <p:txBody>
          <a:bodyPr/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PERFIL OCUPACIONAL </a:t>
            </a:r>
            <a:endParaRPr lang="es-E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rtl="0" fontAlgn="base"/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SECRETARIADO CONTABLE Y FINANCIERO</a:t>
            </a:r>
            <a:endParaRPr lang="es-ES" sz="1800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2736" y="2062748"/>
            <a:ext cx="4752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Secretaria </a:t>
            </a:r>
            <a:r>
              <a:rPr lang="es-CO" sz="2000" dirty="0">
                <a:solidFill>
                  <a:schemeClr val="bg1"/>
                </a:solidFill>
              </a:rPr>
              <a:t>de presidencia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Secretaria </a:t>
            </a:r>
            <a:r>
              <a:rPr lang="es-CO" sz="2000" dirty="0">
                <a:solidFill>
                  <a:schemeClr val="bg1"/>
                </a:solidFill>
              </a:rPr>
              <a:t>general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Secretaria </a:t>
            </a:r>
            <a:r>
              <a:rPr lang="es-CO" sz="2000" dirty="0">
                <a:solidFill>
                  <a:schemeClr val="bg1"/>
                </a:solidFill>
              </a:rPr>
              <a:t>de gerencia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Secretaria </a:t>
            </a:r>
            <a:r>
              <a:rPr lang="es-CO" sz="2000" dirty="0">
                <a:solidFill>
                  <a:schemeClr val="bg1"/>
                </a:solidFill>
              </a:rPr>
              <a:t>recepcionista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Auxiliare </a:t>
            </a:r>
            <a:r>
              <a:rPr lang="es-CO" sz="2000" dirty="0">
                <a:solidFill>
                  <a:schemeClr val="bg1"/>
                </a:solidFill>
              </a:rPr>
              <a:t>de oficina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Oficinista 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archivo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personal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Recepcionista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Digitadora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nómina y prestaciones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administrativo</a:t>
            </a:r>
            <a:endParaRPr lang="es-ES" sz="2000" dirty="0">
              <a:solidFill>
                <a:schemeClr val="bg1"/>
              </a:solidFill>
            </a:endParaRPr>
          </a:p>
          <a:p>
            <a:pPr lvl="0"/>
            <a:r>
              <a:rPr lang="es-CO" sz="2000" dirty="0" smtClean="0">
                <a:solidFill>
                  <a:schemeClr val="bg1"/>
                </a:solidFill>
              </a:rPr>
              <a:t>-  Auxiliar </a:t>
            </a:r>
            <a:r>
              <a:rPr lang="es-CO" sz="2000" dirty="0">
                <a:solidFill>
                  <a:schemeClr val="bg1"/>
                </a:solidFill>
              </a:rPr>
              <a:t>de servicio al cliente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685800" y="933017"/>
            <a:ext cx="6172200" cy="1190713"/>
          </a:xfrm>
        </p:spPr>
        <p:txBody>
          <a:bodyPr/>
          <a:lstStyle/>
          <a:p>
            <a:pPr rtl="0" fontAlgn="base"/>
            <a:r>
              <a:rPr lang="es-ES" sz="3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PERFIL OCUPACIONAL </a:t>
            </a: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rtl="0" fontAlgn="base"/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SECRETARIADO EJECUTIVO SISTEMATIZADO </a:t>
            </a:r>
            <a:endParaRPr lang="es-ES" sz="1800" dirty="0" smtClean="0">
              <a:effectLst/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7672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6813" y="2084814"/>
            <a:ext cx="425278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 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chemeClr val="bg1"/>
                </a:solidFill>
              </a:rPr>
              <a:t>Técnico </a:t>
            </a:r>
            <a:r>
              <a:rPr lang="es-ES" sz="2000" b="1" dirty="0">
                <a:solidFill>
                  <a:schemeClr val="bg1"/>
                </a:solidFill>
              </a:rPr>
              <a:t>laboral en Auxiliar en Enfermería</a:t>
            </a:r>
            <a:endParaRPr lang="es-ES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000" dirty="0" smtClean="0">
                <a:solidFill>
                  <a:schemeClr val="bg1"/>
                </a:solidFill>
              </a:rPr>
              <a:t>Auxiliar </a:t>
            </a:r>
            <a:r>
              <a:rPr lang="es-ES" sz="2000" dirty="0">
                <a:solidFill>
                  <a:schemeClr val="bg1"/>
                </a:solidFill>
              </a:rPr>
              <a:t>en enfermería </a:t>
            </a:r>
            <a:endParaRPr lang="es-E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 </a:t>
            </a:r>
          </a:p>
          <a:p>
            <a:r>
              <a:rPr lang="es-ES" sz="2000" b="1" dirty="0" smtClean="0">
                <a:solidFill>
                  <a:schemeClr val="bg1"/>
                </a:solidFill>
              </a:rPr>
              <a:t>Técnico </a:t>
            </a:r>
            <a:r>
              <a:rPr lang="es-ES" sz="2000" b="1" dirty="0">
                <a:solidFill>
                  <a:schemeClr val="bg1"/>
                </a:solidFill>
              </a:rPr>
              <a:t>laboral en Salud Oral </a:t>
            </a:r>
            <a:endParaRPr lang="es-ES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000" dirty="0" smtClean="0">
                <a:solidFill>
                  <a:schemeClr val="bg1"/>
                </a:solidFill>
              </a:rPr>
              <a:t>Auxiliar </a:t>
            </a:r>
            <a:r>
              <a:rPr lang="es-ES" sz="2000" dirty="0">
                <a:solidFill>
                  <a:schemeClr val="bg1"/>
                </a:solidFill>
              </a:rPr>
              <a:t>en salud oral  </a:t>
            </a:r>
            <a:endParaRPr lang="es-E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sz="2000" dirty="0">
              <a:solidFill>
                <a:schemeClr val="bg1"/>
              </a:solidFill>
            </a:endParaRPr>
          </a:p>
          <a:p>
            <a:r>
              <a:rPr lang="es-ES" sz="2000" dirty="0">
                <a:solidFill>
                  <a:schemeClr val="bg1"/>
                </a:solidFill>
              </a:rPr>
              <a:t> </a:t>
            </a:r>
          </a:p>
          <a:p>
            <a:r>
              <a:rPr lang="es-ES" sz="2000" b="1" dirty="0" smtClean="0">
                <a:solidFill>
                  <a:schemeClr val="bg1"/>
                </a:solidFill>
              </a:rPr>
              <a:t>Técnico </a:t>
            </a:r>
            <a:r>
              <a:rPr lang="es-ES" sz="2000" b="1" dirty="0">
                <a:solidFill>
                  <a:schemeClr val="bg1"/>
                </a:solidFill>
              </a:rPr>
              <a:t>laboral en Servicios farmacéuticos </a:t>
            </a:r>
            <a:endParaRPr lang="es-ES" sz="20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000" dirty="0" smtClean="0">
                <a:solidFill>
                  <a:schemeClr val="bg1"/>
                </a:solidFill>
              </a:rPr>
              <a:t>Auxiliar </a:t>
            </a:r>
            <a:r>
              <a:rPr lang="es-ES" sz="2000" dirty="0">
                <a:solidFill>
                  <a:schemeClr val="bg1"/>
                </a:solidFill>
              </a:rPr>
              <a:t>en servicios farmacéuticos </a:t>
            </a:r>
            <a:endParaRPr lang="es-ES" sz="20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908720" y="743744"/>
            <a:ext cx="5380539" cy="1524000"/>
          </a:xfrm>
        </p:spPr>
        <p:txBody>
          <a:bodyPr/>
          <a:lstStyle/>
          <a:p>
            <a:pPr rtl="0" fontAlgn="base"/>
            <a:r>
              <a:rPr lang="es-ES" sz="3600" kern="1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PERFIL OCUPACIONAL </a:t>
            </a:r>
            <a:r>
              <a:rPr lang="es-ES" sz="2400" kern="1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PROGRAMAS DE SALUD </a:t>
            </a:r>
            <a:endParaRPr lang="es-E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66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18191" y="1512490"/>
            <a:ext cx="5346593" cy="4070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OFICINA 504</a:t>
            </a:r>
          </a:p>
          <a:p>
            <a:pPr algn="ctr">
              <a:defRPr/>
            </a:pPr>
            <a:endParaRPr lang="es-ES" sz="1050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Alonso Pérez Aristizábal</a:t>
            </a:r>
          </a:p>
          <a:p>
            <a:pPr algn="ctr">
              <a:defRPr/>
            </a:pPr>
            <a:r>
              <a:rPr lang="es-ES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Coordinador Bachillerato </a:t>
            </a: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japerez@censa.edu.co</a:t>
            </a:r>
            <a:endParaRPr lang="es-ES" sz="28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Tel: 532 20 88</a:t>
            </a:r>
            <a:endParaRPr lang="es-ES" sz="28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4445556 Ext 605</a:t>
            </a:r>
          </a:p>
          <a:p>
            <a:pPr algn="ctr">
              <a:defRPr/>
            </a:pPr>
            <a:endParaRPr lang="es-ES" sz="2800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Nicolás Gutiérrez Sánchez</a:t>
            </a:r>
          </a:p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Rector General</a:t>
            </a:r>
            <a:endParaRPr lang="es-ES" sz="28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605386" y="251520"/>
            <a:ext cx="6172200" cy="1099509"/>
          </a:xfrm>
        </p:spPr>
        <p:txBody>
          <a:bodyPr>
            <a:normAutofit/>
          </a:bodyPr>
          <a:lstStyle/>
          <a:p>
            <a:pPr rtl="0" fontAlgn="base"/>
            <a:r>
              <a:rPr lang="es-E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BACHILLERATO</a:t>
            </a:r>
            <a:br>
              <a:rPr lang="es-ES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es-ES" sz="2800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semiescolarizado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973193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66392" y="2551415"/>
            <a:ext cx="575895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Dos Grados en un Año</a:t>
            </a:r>
          </a:p>
          <a:p>
            <a:pPr algn="ctr"/>
            <a:endParaRPr lang="es-ES" sz="8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Estudiando únicamente </a:t>
            </a:r>
            <a:r>
              <a:rPr lang="es-ES" sz="1600" b="1" dirty="0">
                <a:solidFill>
                  <a:schemeClr val="bg1"/>
                </a:solidFill>
              </a:rPr>
              <a:t>los </a:t>
            </a:r>
            <a:r>
              <a:rPr lang="es-ES" sz="1600" b="1" dirty="0" smtClean="0">
                <a:solidFill>
                  <a:schemeClr val="bg1"/>
                </a:solidFill>
              </a:rPr>
              <a:t> sábados 7:30am a 6:00pm 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ó de lunes a Viernes 6:30pm a 8:30pm.</a:t>
            </a:r>
          </a:p>
          <a:p>
            <a:pPr algn="ctr"/>
            <a:endParaRPr lang="es-ES" sz="900" b="1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CLEI </a:t>
            </a:r>
            <a:r>
              <a:rPr lang="es-ES" sz="1600" dirty="0">
                <a:solidFill>
                  <a:schemeClr val="bg1"/>
                </a:solidFill>
              </a:rPr>
              <a:t>3, </a:t>
            </a:r>
            <a:r>
              <a:rPr lang="es-ES" sz="1600" dirty="0" smtClean="0">
                <a:solidFill>
                  <a:schemeClr val="bg1"/>
                </a:solidFill>
              </a:rPr>
              <a:t>que corresponde  </a:t>
            </a:r>
            <a:r>
              <a:rPr lang="es-ES" sz="1600" dirty="0">
                <a:solidFill>
                  <a:schemeClr val="bg1"/>
                </a:solidFill>
              </a:rPr>
              <a:t>a </a:t>
            </a:r>
            <a:r>
              <a:rPr lang="es-ES" sz="1600" dirty="0" smtClean="0">
                <a:solidFill>
                  <a:schemeClr val="bg1"/>
                </a:solidFill>
              </a:rPr>
              <a:t>los grados de 	6º </a:t>
            </a:r>
            <a:r>
              <a:rPr lang="es-ES" sz="1600" dirty="0">
                <a:solidFill>
                  <a:schemeClr val="bg1"/>
                </a:solidFill>
              </a:rPr>
              <a:t>y </a:t>
            </a:r>
            <a:r>
              <a:rPr lang="es-ES" sz="1600" dirty="0" smtClean="0">
                <a:solidFill>
                  <a:schemeClr val="bg1"/>
                </a:solidFill>
              </a:rPr>
              <a:t>7º, </a:t>
            </a:r>
            <a:r>
              <a:rPr lang="es-ES" sz="1600" dirty="0">
                <a:solidFill>
                  <a:schemeClr val="bg1"/>
                </a:solidFill>
              </a:rPr>
              <a:t>duración un </a:t>
            </a:r>
            <a:r>
              <a:rPr lang="es-ES" sz="1600" dirty="0" smtClean="0">
                <a:solidFill>
                  <a:schemeClr val="bg1"/>
                </a:solidFill>
              </a:rPr>
              <a:t>año.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CLEI </a:t>
            </a:r>
            <a:r>
              <a:rPr lang="es-ES" sz="1600" dirty="0">
                <a:solidFill>
                  <a:schemeClr val="bg1"/>
                </a:solidFill>
              </a:rPr>
              <a:t>4, que corresponde a </a:t>
            </a:r>
            <a:r>
              <a:rPr lang="es-ES" sz="1600" dirty="0" smtClean="0">
                <a:solidFill>
                  <a:schemeClr val="bg1"/>
                </a:solidFill>
              </a:rPr>
              <a:t>los grados de </a:t>
            </a:r>
            <a:r>
              <a:rPr lang="es-ES" sz="1600" dirty="0">
                <a:solidFill>
                  <a:schemeClr val="bg1"/>
                </a:solidFill>
              </a:rPr>
              <a:t>	</a:t>
            </a:r>
            <a:r>
              <a:rPr lang="es-ES" sz="1600" dirty="0" smtClean="0">
                <a:solidFill>
                  <a:schemeClr val="bg1"/>
                </a:solidFill>
              </a:rPr>
              <a:t>8º </a:t>
            </a:r>
            <a:r>
              <a:rPr lang="es-ES" sz="1600" dirty="0">
                <a:solidFill>
                  <a:schemeClr val="bg1"/>
                </a:solidFill>
              </a:rPr>
              <a:t>y </a:t>
            </a:r>
            <a:r>
              <a:rPr lang="es-ES" sz="1600" dirty="0" smtClean="0">
                <a:solidFill>
                  <a:schemeClr val="bg1"/>
                </a:solidFill>
              </a:rPr>
              <a:t>9º, duración un año.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CLEI </a:t>
            </a:r>
            <a:r>
              <a:rPr lang="es-ES" sz="1600" dirty="0">
                <a:solidFill>
                  <a:schemeClr val="bg1"/>
                </a:solidFill>
              </a:rPr>
              <a:t>5, que corresponde a </a:t>
            </a:r>
            <a:r>
              <a:rPr lang="es-ES" sz="1600" dirty="0" smtClean="0">
                <a:solidFill>
                  <a:schemeClr val="bg1"/>
                </a:solidFill>
              </a:rPr>
              <a:t>el grado de 	10º, duración un semestre.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CLEI </a:t>
            </a:r>
            <a:r>
              <a:rPr lang="es-ES" sz="1600" dirty="0">
                <a:solidFill>
                  <a:schemeClr val="bg1"/>
                </a:solidFill>
              </a:rPr>
              <a:t>6, que corresponde a </a:t>
            </a:r>
            <a:r>
              <a:rPr lang="es-ES" sz="1600" dirty="0" smtClean="0">
                <a:solidFill>
                  <a:schemeClr val="bg1"/>
                </a:solidFill>
              </a:rPr>
              <a:t>el grado de  	11º, </a:t>
            </a:r>
            <a:r>
              <a:rPr lang="es-ES" sz="1600" dirty="0">
                <a:solidFill>
                  <a:schemeClr val="bg1"/>
                </a:solidFill>
              </a:rPr>
              <a:t>duración un </a:t>
            </a:r>
            <a:r>
              <a:rPr lang="es-ES" sz="1600" dirty="0" smtClean="0">
                <a:solidFill>
                  <a:schemeClr val="bg1"/>
                </a:solidFill>
              </a:rPr>
              <a:t>semestre.</a:t>
            </a:r>
          </a:p>
          <a:p>
            <a:endParaRPr lang="es-ES" sz="800" dirty="0">
              <a:solidFill>
                <a:schemeClr val="bg1"/>
              </a:solidFill>
            </a:endParaRPr>
          </a:p>
          <a:p>
            <a:r>
              <a:rPr lang="es-ES" sz="1600" b="1" dirty="0" smtClean="0">
                <a:solidFill>
                  <a:schemeClr val="bg1"/>
                </a:solidFill>
              </a:rPr>
              <a:t>COSTOS </a:t>
            </a:r>
          </a:p>
          <a:p>
            <a:r>
              <a:rPr lang="es-ES" sz="1600" dirty="0">
                <a:solidFill>
                  <a:schemeClr val="bg1"/>
                </a:solidFill>
              </a:rPr>
              <a:t>M</a:t>
            </a:r>
            <a:r>
              <a:rPr lang="es-ES" sz="1600" dirty="0" smtClean="0">
                <a:solidFill>
                  <a:schemeClr val="bg1"/>
                </a:solidFill>
              </a:rPr>
              <a:t>atrícula </a:t>
            </a:r>
            <a:r>
              <a:rPr lang="es-ES" sz="1600" dirty="0">
                <a:solidFill>
                  <a:schemeClr val="bg1"/>
                </a:solidFill>
              </a:rPr>
              <a:t>	</a:t>
            </a:r>
            <a:r>
              <a:rPr lang="es-ES" sz="1600" dirty="0" smtClean="0">
                <a:solidFill>
                  <a:schemeClr val="bg1"/>
                </a:solidFill>
              </a:rPr>
              <a:t>	$ </a:t>
            </a:r>
            <a:r>
              <a:rPr lang="es-ES" sz="1600" dirty="0">
                <a:solidFill>
                  <a:schemeClr val="bg1"/>
                </a:solidFill>
              </a:rPr>
              <a:t>65.000 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M</a:t>
            </a:r>
            <a:r>
              <a:rPr lang="es-ES" sz="1600" dirty="0" smtClean="0">
                <a:solidFill>
                  <a:schemeClr val="bg1"/>
                </a:solidFill>
              </a:rPr>
              <a:t>ensualidades 	$ </a:t>
            </a:r>
            <a:r>
              <a:rPr lang="es-ES" sz="1600" dirty="0" smtClean="0">
                <a:solidFill>
                  <a:schemeClr val="bg1"/>
                </a:solidFill>
              </a:rPr>
              <a:t>65</a:t>
            </a:r>
            <a:r>
              <a:rPr lang="es-ES" sz="1600" dirty="0" smtClean="0">
                <a:solidFill>
                  <a:schemeClr val="bg1"/>
                </a:solidFill>
              </a:rPr>
              <a:t>.000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692696" y="311696"/>
            <a:ext cx="5597823" cy="1235968"/>
          </a:xfrm>
        </p:spPr>
        <p:txBody>
          <a:bodyPr/>
          <a:lstStyle/>
          <a:p>
            <a:pPr rtl="0" fontAlgn="base"/>
            <a:r>
              <a:rPr lang="es-ES" sz="40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BACHILLERATO</a:t>
            </a:r>
            <a:r>
              <a:rPr lang="es-ES" sz="33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 </a:t>
            </a:r>
            <a:r>
              <a:rPr lang="es-ES" sz="28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Semiescolarizado</a:t>
            </a:r>
            <a:r>
              <a:rPr lang="es-ES" sz="33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 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4704" y="1620385"/>
            <a:ext cx="587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Con Resolución Nº 16907 </a:t>
            </a:r>
            <a:r>
              <a:rPr lang="es-ES" dirty="0">
                <a:solidFill>
                  <a:schemeClr val="bg1"/>
                </a:solidFill>
              </a:rPr>
              <a:t>del 23 de agosto de 2006</a:t>
            </a:r>
            <a:r>
              <a:rPr lang="es-ES" dirty="0" smtClean="0">
                <a:solidFill>
                  <a:schemeClr val="bg1"/>
                </a:solidFill>
              </a:rPr>
              <a:t>, emitida </a:t>
            </a:r>
            <a:r>
              <a:rPr lang="es-ES" dirty="0">
                <a:solidFill>
                  <a:schemeClr val="bg1"/>
                </a:solidFill>
              </a:rPr>
              <a:t>por La Secretaría de Educación para la cultura </a:t>
            </a:r>
            <a:r>
              <a:rPr lang="es-ES" dirty="0" smtClean="0">
                <a:solidFill>
                  <a:schemeClr val="bg1"/>
                </a:solidFill>
              </a:rPr>
              <a:t>de Antioquia</a:t>
            </a:r>
          </a:p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08720" y="6876256"/>
            <a:ext cx="504140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</a:rPr>
              <a:t>PLAN DE PRONTO PAGO</a:t>
            </a:r>
          </a:p>
          <a:p>
            <a:pPr algn="ctr"/>
            <a:endParaRPr lang="es-ES" sz="600" b="1" dirty="0">
              <a:solidFill>
                <a:schemeClr val="bg1"/>
              </a:solidFill>
            </a:endParaRPr>
          </a:p>
          <a:p>
            <a:r>
              <a:rPr lang="es-ES" sz="1100" b="1" dirty="0">
                <a:solidFill>
                  <a:schemeClr val="bg1"/>
                </a:solidFill>
              </a:rPr>
              <a:t>PERIODO </a:t>
            </a:r>
            <a:r>
              <a:rPr lang="es-ES" sz="1100" b="1" dirty="0" smtClean="0">
                <a:solidFill>
                  <a:schemeClr val="bg1"/>
                </a:solidFill>
              </a:rPr>
              <a:t>MENSUALES    DESCUENTOS  VALOR </a:t>
            </a:r>
            <a:r>
              <a:rPr lang="es-ES" sz="1100" dirty="0">
                <a:solidFill>
                  <a:schemeClr val="bg1"/>
                </a:solidFill>
              </a:rPr>
              <a:t>	</a:t>
            </a:r>
          </a:p>
          <a:p>
            <a:r>
              <a:rPr lang="es-ES" sz="1100" dirty="0">
                <a:solidFill>
                  <a:schemeClr val="bg1"/>
                </a:solidFill>
              </a:rPr>
              <a:t>1er                  </a:t>
            </a:r>
            <a:r>
              <a:rPr lang="es-ES" sz="1100" dirty="0" smtClean="0">
                <a:solidFill>
                  <a:schemeClr val="bg1"/>
                </a:solidFill>
              </a:rPr>
              <a:t>Semana	$  </a:t>
            </a:r>
            <a:r>
              <a:rPr lang="es-ES" sz="1100" dirty="0">
                <a:solidFill>
                  <a:schemeClr val="bg1"/>
                </a:solidFill>
              </a:rPr>
              <a:t>10.000 </a:t>
            </a:r>
            <a:r>
              <a:rPr lang="es-ES" sz="1100" dirty="0" smtClean="0">
                <a:solidFill>
                  <a:schemeClr val="bg1"/>
                </a:solidFill>
              </a:rPr>
              <a:t>	$ </a:t>
            </a:r>
            <a:r>
              <a:rPr lang="es-ES" sz="1100" dirty="0">
                <a:solidFill>
                  <a:schemeClr val="bg1"/>
                </a:solidFill>
              </a:rPr>
              <a:t>60.000 </a:t>
            </a:r>
            <a:r>
              <a:rPr lang="es-ES" sz="800" dirty="0">
                <a:solidFill>
                  <a:schemeClr val="bg1"/>
                </a:solidFill>
              </a:rPr>
              <a:t>PAGO OPORTUNO</a:t>
            </a:r>
            <a:endParaRPr lang="es-ES" sz="900" dirty="0">
              <a:solidFill>
                <a:schemeClr val="bg1"/>
              </a:solidFill>
            </a:endParaRPr>
          </a:p>
          <a:p>
            <a:r>
              <a:rPr lang="es-ES" sz="1100" dirty="0">
                <a:solidFill>
                  <a:schemeClr val="bg1"/>
                </a:solidFill>
              </a:rPr>
              <a:t>2da, 3er y 4ta </a:t>
            </a:r>
            <a:r>
              <a:rPr lang="es-ES" sz="1100" dirty="0" smtClean="0">
                <a:solidFill>
                  <a:schemeClr val="bg1"/>
                </a:solidFill>
              </a:rPr>
              <a:t>Semana	$   </a:t>
            </a:r>
            <a:r>
              <a:rPr lang="es-ES" sz="1100" dirty="0">
                <a:solidFill>
                  <a:schemeClr val="bg1"/>
                </a:solidFill>
              </a:rPr>
              <a:t>5.000          </a:t>
            </a:r>
            <a:r>
              <a:rPr lang="es-ES" sz="1100" dirty="0" smtClean="0">
                <a:solidFill>
                  <a:schemeClr val="bg1"/>
                </a:solidFill>
              </a:rPr>
              <a:t>$ </a:t>
            </a:r>
            <a:r>
              <a:rPr lang="es-ES" sz="1100" dirty="0">
                <a:solidFill>
                  <a:schemeClr val="bg1"/>
                </a:solidFill>
              </a:rPr>
              <a:t>65.000 </a:t>
            </a:r>
            <a:r>
              <a:rPr lang="es-ES" sz="800" dirty="0">
                <a:solidFill>
                  <a:schemeClr val="bg1"/>
                </a:solidFill>
              </a:rPr>
              <a:t>PAGO MODERADO</a:t>
            </a:r>
            <a:endParaRPr lang="es-ES" sz="1100" dirty="0">
              <a:solidFill>
                <a:schemeClr val="bg1"/>
              </a:solidFill>
            </a:endParaRPr>
          </a:p>
          <a:p>
            <a:r>
              <a:rPr lang="es-ES" sz="1100" dirty="0">
                <a:solidFill>
                  <a:schemeClr val="bg1"/>
                </a:solidFill>
              </a:rPr>
              <a:t>A Partir 5ta     Semana </a:t>
            </a:r>
            <a:r>
              <a:rPr lang="es-ES" sz="1100" dirty="0" smtClean="0">
                <a:solidFill>
                  <a:schemeClr val="bg1"/>
                </a:solidFill>
              </a:rPr>
              <a:t>	$          </a:t>
            </a:r>
            <a:r>
              <a:rPr lang="es-ES" sz="1100" dirty="0">
                <a:solidFill>
                  <a:schemeClr val="bg1"/>
                </a:solidFill>
              </a:rPr>
              <a:t>0           </a:t>
            </a:r>
            <a:r>
              <a:rPr lang="es-ES" sz="1100" dirty="0" smtClean="0">
                <a:solidFill>
                  <a:schemeClr val="bg1"/>
                </a:solidFill>
              </a:rPr>
              <a:t>$ </a:t>
            </a:r>
            <a:r>
              <a:rPr lang="es-ES" sz="1100" dirty="0">
                <a:solidFill>
                  <a:schemeClr val="bg1"/>
                </a:solidFill>
              </a:rPr>
              <a:t>70.000 </a:t>
            </a:r>
            <a:r>
              <a:rPr lang="es-ES" sz="800" dirty="0">
                <a:solidFill>
                  <a:schemeClr val="bg1"/>
                </a:solidFill>
              </a:rPr>
              <a:t>PAGO NORMAL</a:t>
            </a:r>
            <a:endParaRPr lang="es-ES" sz="1100" dirty="0">
              <a:solidFill>
                <a:schemeClr val="bg1"/>
              </a:solidFill>
            </a:endParaRPr>
          </a:p>
          <a:p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30333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sp>
        <p:nvSpPr>
          <p:cNvPr id="8" name="7 Rectángulo"/>
          <p:cNvSpPr/>
          <p:nvPr/>
        </p:nvSpPr>
        <p:spPr>
          <a:xfrm>
            <a:off x="1412776" y="1115617"/>
            <a:ext cx="453650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OFICINA 210 </a:t>
            </a:r>
          </a:p>
          <a:p>
            <a:pPr algn="ctr">
              <a:defRPr/>
            </a:pPr>
            <a:r>
              <a:rPr lang="es-ES" sz="28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Recepción</a:t>
            </a:r>
          </a:p>
          <a:p>
            <a:pPr algn="ctr">
              <a:defRPr/>
            </a:pPr>
            <a:endParaRPr lang="es-ES" sz="28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endParaRPr lang="es-ES" sz="28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8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Leidy Johanna Quintero García</a:t>
            </a:r>
          </a:p>
          <a:p>
            <a:pPr algn="ctr">
              <a:defRPr/>
            </a:pPr>
            <a:r>
              <a:rPr lang="es-ES" sz="28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lquintero@censa.edu.co</a:t>
            </a:r>
          </a:p>
          <a:p>
            <a:pPr algn="ctr">
              <a:defRPr/>
            </a:pPr>
            <a:endParaRPr lang="es-ES" sz="10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Tel</a:t>
            </a:r>
            <a:r>
              <a:rPr lang="es-ES" sz="32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: </a:t>
            </a: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5322088</a:t>
            </a:r>
          </a:p>
          <a:p>
            <a:pPr algn="ctr">
              <a:defRPr/>
            </a:pP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4445556 Ext. 606</a:t>
            </a:r>
          </a:p>
          <a:p>
            <a:pPr algn="ctr">
              <a:defRPr/>
            </a:pPr>
            <a:endParaRPr lang="es-ES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 algn="ctr">
              <a:buFont typeface="Arial" charset="0"/>
              <a:buChar char="•"/>
              <a:defRPr/>
            </a:pPr>
            <a:endParaRPr lang="es-ES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 algn="ctr">
              <a:buFont typeface="Arial" charset="0"/>
              <a:buChar char="•"/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APOYO ADMINISTRATIVO</a:t>
            </a:r>
          </a:p>
          <a:p>
            <a:pPr marL="342900" indent="-342900" algn="ctr">
              <a:buFont typeface="Arial" charset="0"/>
              <a:buChar char="•"/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PROCESO DE MATRICULA</a:t>
            </a:r>
          </a:p>
          <a:p>
            <a:pPr marL="342900" indent="-342900" algn="ctr">
              <a:buFont typeface="Arial" charset="0"/>
              <a:buChar char="•"/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INFORMACION GENERAL 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s-ES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endParaRPr lang="es-E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661888" y="395536"/>
            <a:ext cx="6172200" cy="504056"/>
          </a:xfrm>
          <a:prstGeom prst="rect">
            <a:avLst/>
          </a:prstGeom>
        </p:spPr>
        <p:txBody>
          <a:bodyPr vert="horz" anchor="ctr">
            <a:normAutofit fontScale="8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s-ES" sz="4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INFORMACIÓN</a:t>
            </a:r>
            <a:endParaRPr lang="es-ES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69"/>
            <a:ext cx="6172200" cy="1524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/>
              </a:rPr>
              <a:t>LINEAMIENTO INSTITUCIONAL</a:t>
            </a:r>
            <a:endParaRPr lang="es-ES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188640" y="1619673"/>
            <a:ext cx="5994666" cy="58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bg1"/>
                </a:solidFill>
              </a:rPr>
              <a:t>1. 	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Llenar y mantener al día las planillas de informe académico 	definitivo, planilla de asistencia y el cronograma de 	actividades.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	Exigir la presentación del proyecto final y todo tipo de trabajo 	con las características de  las  Normas de ICONTEC.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	Entregar la guías de aprendizaje a los alumnos en los grupos 	asignados, el primer día de inicio de clase para que saquen 	copia y lo anexen en su portafolio.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	Entregar reporte escrito individuales del los alumnos que 	incumplan con la exigencia académica, bajo rendimiento 	académico, inasistencia y por actitudes inadecuadas o de 	indisciplina.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	consultar el calendario académico.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	No negociar los horarios o días de clases.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	consultando permanentemente los cambios en todo 	momento de los cronogramas de sala de computo, 	salones asignados, cronograma de descansos, horarios de 	atención de personal administrativo y demás publicados en 	carteleras.</a:t>
            </a:r>
          </a:p>
          <a:p>
            <a:endParaRPr lang="es-ES" sz="1400" dirty="0" smtClean="0">
              <a:solidFill>
                <a:schemeClr val="bg1"/>
              </a:solidFill>
            </a:endParaRPr>
          </a:p>
          <a:p>
            <a:endParaRPr lang="es-ES" sz="1400" dirty="0" smtClean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740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236"/>
            <a:ext cx="6172200" cy="152400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/>
              </a:rPr>
              <a:t>LINEAMIENTO INSTITUCIONAL</a:t>
            </a:r>
            <a:endParaRPr lang="es-ES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332656" y="1403649"/>
            <a:ext cx="5886654" cy="627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-400050" algn="just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8. 	El tutor deberá Mantener organizado el portafolio evidencia, y este deberá mantenerse en el Locker asignado, ubicado en la sala de profesores, dejar 	copia de la llave en coordinación.</a:t>
            </a:r>
          </a:p>
          <a:p>
            <a:pPr algn="just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	EL Tutor deberá Exigir el portafolio de evidencia al alumno 	en el salón de clase, con el orden que se propone es estas 	diapositivas. </a:t>
            </a:r>
          </a:p>
          <a:p>
            <a:pPr algn="just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 	Solicitar con días de anticipación el auditorio, salas de 	cómputo y cualquier equipo o salones no asignados 	teniendo en cuenta la disponibilidad  de los mismos, según cronogramas</a:t>
            </a:r>
            <a:r>
              <a:rPr lang="es-ES" sz="1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  El tutor deberá Respetar los tiempos de clase y no realizar 	actividades diferentes para las cuales ha sido 	contratado.</a:t>
            </a:r>
          </a:p>
          <a:p>
            <a:pPr algn="just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 Leer todo tipo de cronogramas y publicaciones por medio de 	carteles dentro de la institución.</a:t>
            </a:r>
          </a:p>
          <a:p>
            <a:pPr algn="just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  No se permite el consumo de alimentos y bebidas en los 	salones, laboratorios, salas de computo y auditorio.</a:t>
            </a:r>
          </a:p>
          <a:p>
            <a:pPr algn="just"/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 Las actividades de proyecto final se realizará solo a las dos 	últimas horas del horario normal de clase. </a:t>
            </a:r>
          </a:p>
          <a:p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610289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13184" y="35496"/>
            <a:ext cx="6172200" cy="1109472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  <a:effectLst/>
              </a:rPr>
              <a:t>LINEAMIENTO INSTITUCIONAL</a:t>
            </a:r>
            <a:endParaRPr lang="es-ES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620688" y="1462321"/>
            <a:ext cx="5778642" cy="570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just">
              <a:buFont typeface="Wingdings 2" pitchFamily="18" charset="2"/>
              <a:buNone/>
              <a:tabLst>
                <a:tab pos="444500" algn="l"/>
                <a:tab pos="622300" algn="l"/>
              </a:tabLst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 	Los festivos se deberá recuperar en común acuerdo con los 	grupos de alumnos e informar por medio de acta a coordinación 	académica de dicho acuerdo debidamente firmada por el tutor y 	los alumnos del grupo.</a:t>
            </a:r>
          </a:p>
          <a:p>
            <a:pPr marL="136525" indent="0" algn="just">
              <a:buFont typeface="Wingdings 2" pitchFamily="18" charset="2"/>
              <a:buNone/>
              <a:tabLst>
                <a:tab pos="444500" algn="l"/>
                <a:tab pos="622300" algn="l"/>
              </a:tabLst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16. No realizar ninguna actividad económica o transacción de 	objetos con alguno estudiante dentro o fuera de la institución.</a:t>
            </a:r>
          </a:p>
          <a:p>
            <a:pPr marL="536575" indent="-400050" algn="just" defTabSz="533400">
              <a:buFont typeface="Wingdings 2" pitchFamily="18" charset="2"/>
              <a:buNone/>
              <a:tabLst>
                <a:tab pos="444500" algn="l"/>
                <a:tab pos="622300" algn="l"/>
              </a:tabLst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  Como reglamento institucional y con el buen principio al respeto el tutor deberá vigilar y castigar, rebajando la nota a los alumnos que se encuentren en actividades ajenas a la clases en desarrollo.</a:t>
            </a:r>
          </a:p>
          <a:p>
            <a:pPr marL="136525" indent="0" algn="just">
              <a:buFont typeface="Wingdings 2" pitchFamily="18" charset="2"/>
              <a:buNone/>
              <a:tabLst>
                <a:tab pos="444500" algn="l"/>
              </a:tabLst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 El tutor hará Profundización y actualización en las guías de 	aprendizaje e instrumento de evaluación con copia a 	coordinación académica.</a:t>
            </a:r>
          </a:p>
          <a:p>
            <a:pPr marL="136525" indent="0" algn="just">
              <a:buFont typeface="Wingdings 2" pitchFamily="18" charset="2"/>
              <a:buNone/>
              <a:tabLst>
                <a:tab pos="444500" algn="l"/>
                <a:tab pos="723900" algn="l"/>
              </a:tabLst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19. Salida pedagógicas, el tutor deberá diligenciar el formato con 	anticipación.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 cuenta con el apoyo institucional con 	cartas, llamadas telefónicas y demás.  </a:t>
            </a:r>
          </a:p>
          <a:p>
            <a:pPr marL="444500" indent="-266700" algn="just">
              <a:buFont typeface="Wingdings 2" pitchFamily="18" charset="2"/>
              <a:buNone/>
              <a:tabLst>
                <a:tab pos="444500" algn="l"/>
              </a:tabLst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20. Desarrollar unidades de aprendizaje en común, reagrupados y       Unificar las guías de aprendizaje de diferentes programas y dar orientación según al perfil a cada programa.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6425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UFhQXFxwXGBcYGB0dHBcYGBwdGBccFxwdHCggGBwlHxcaIjEhJSkrLi4uHB8zODMsNygtLisBCgoKDg0OGhAQFy0dHxwsLCwvLCwsLCwsLCwsLCwsLCwsLCwsLCwsLCwsLCwsLCwsLCwsLCwrLCwsKywsLCwsN//AABEIANAA8gMBIgACEQEDEQH/xAAcAAABBQEBAQAAAAAAAAAAAAAFAAMEBgcBAgj/xABHEAABAwEEBgcDCAgGAgMAAAABAAIDEQQSITEFBkFRcZEHEyJhgaGxMlLBFCNCYnKistEkc4KSwuHw8RU0U2Oz0jN0FiVD/8QAGQEBAQEBAQEAAAAAAAAAAAAAAAECAwQF/8QAJREBAQACAgICAgEFAAAAAAAAAAECEQMhEjEyQQRRIhNCYYGh/9oADAMBAAIRAxEAPwDW11cSWFJeXRg5gL2vErwAS4gNGZJoBxKBouDagV30Cgw2JzpmyOF1rAQxve7Akn4ZZKHb9crHFh1l87oxe8/Z81WtIdJjsoLOPtSO/hb+aml20YhYzr7puzR2sts/ay64tILL7tjR72HaoaYjbVQtP66W20MuGQMY7AtiF28DsJqXU7q7UH0JoTrLwO38h+a1OPz6PO4dr1qppay3bziCRsJwHAVVkk0n1/ZjBDNpyr3BUDQ+rt1+OYwWhaOswa1eHKaun0N7m3me3mzOiIbeY97YngDEB1Q0jvDqeBKK6PsEMgZMw32louk7scxsplTPOqZma26Sfogu4UB/mq7qXp0RO6mQgMcatJ+i4517j68V68OPWE28Oee87pfoRTDd6JxcAXVpgkkkkHhdXF1BwrOek7VaGSI2hwLJGUbeaaX2k4AjaRXPNaFJET9IjhT8kH0voeJ4HXue9oOTnEiu4NGG/ZVZrWPt86wQhopXtY4EYUIIJ8F5slmYyl5shcDkKUO7wyW4aS1dhnc0RwgH2BI5obciriGjPKtKig37FTrTouyNtD7r3yNBPs0La7LhwwAw29yxJb1HTyk9hWr2jXTHtM7J2vOPgNqKv0IWOo1xdtAAoB3VRiy6Qhj9mCtNpdTyAUmTTwcB8y0eJWL+Pl+46Tnx/T3q1IInOc89s0aRTANGwbcyTVH5Z+sIawVJyH9bEL0boZlrYXNkcyQHtNIDgAfZIxFRhmrFoPQRgN50l80oKCnxKzjw2e2sufHvQzE2gA3Ci9JJL1PGSSSSCfFkOASSiyHAJLaBqSSSwrjnUFTgFjWndMOtcrpCTcvERtOQaMBhvOZ4q/dI+kupsTwDR0pEbaZkHF/3Q4eKyWzTUaOP9eisE9sATdos9QQKA9/xTtglLq12Feba6gB+sAeBNFVDooDWjgBuoa18grRq9ZwyMyOIADsSdgF0mqD3Fc9VtHsfCHOFaS4DZgGnLaV04vk58noR0TLHaXG6xzcAWucKdZTMgbMxnj3CiJ3Azs1Fc6baHAeFQeSZ0aGiR9BQsqCN1SaYbKgcFEnt8bh18dHOhfcloO1ddQuDt93B4p7pAzKxeLDLmrc5M8eGPGtNtuRGMHtSfg2nxy5qksbjVT9L20zSuecieyNzRgP64odNCXUo5zfs0x5gq55bqYTUWbQmt0sPZkrJHl9ZvA/S4HmFfNG6TjnZfideG0bWncRsWPxt8ab9vFSbHaXxOD43FrhtHxG0dxWNNabEkqtq5rYJSI5gGyHAOHsuOwEfRJ5cFaVEeF1cSQdTUsdR5j+vJQtL6chs4+cf2tjBi4+GziaBZ/pnW+eerWfNM3NPaPF2fKnigM67azhrHWaGpkcLsjgD2GkYtByvEHwHeqLCCPoH7v5p6KNPUWorw1x3DxP8k+1ztzeZ/JNlOtKB+w6QlheHx0Dh3mhG4imIV50drhC9o62sbtoxc2vcQK8wFQAu3VNDXLLa2SCsb2vH1SDz3J5Y+y803mkg7CCQR4jFHdHa1zx0EhErfrYEcHD41U0mmhpJmxWoSxtkbk4V4bwe8HBPIJ8WQ4BJKLIcAktoGpJJu0TBjXPcaNaC4ncAKnyCwrJelPSfWWxsQPZhbT9t9HO8ro8Cqk+S6012GvkR8UrTaTLK+V3tPeXni41PqoekH0FN5C0LFokfNiuZx5r3aG3qt7lyDBjeC7Cw5orww1AK0DU8fMD9YT90LP4PpDc4+fa+K0PVNv6N+0fh+S6cXyc+T0sVlhHaJpUjE91cKqlaalZEHtjwdK7tcBnXnTxKtNqtJAuMzd5AD+az3Sc9+Vx2Vo3gNvianxTL3cv30uN6mP8AtHIXh7ScK4A4/kuuOwZ+i9tFBgubbyHAVrgEjKE1MMCosR8kE75SWkEZggg7iMQtnss19jXj6TQ7mKrDnnBbdYIrkUbfdY1vIAKVDiqOvmsLoLkMTrsj2ueXDNrG0GG4kk4/VKtyx7X+0n/EsfZAEY4XGu9SVIBj3lxxJJOJO013pRlNwHAbxVp8CQvTc1oTWSBdLlHYV7JQ26XJwSJgtwXGlBNa9OB6hB9E+x9UU/fXHuFE20pPcaeI9UF46PbeXMfEc2m+3g7Pzof2lblneo0wbag0nF7HAcRR3o0rRFmonxZDgEkoshwCS2gYqJ0saZMcDLOw9qY9rujbSvM0HAOV7WIdIFv663ymtWx0ib+x7X3y9ZigEaGW19XtHep97AoJa5PnAqLfZnHAEoiwoDYZiQEVs76hFKzv+fe33mhw8Oyf4Vo2qo/R2j67ie8ZYbsllVolLJ4nfWung7D1ofBaroMltnjG9pcPEkrtwz+Tly3o7pyfqrO99TfeboG4O2g76V5KhE7vAf1sRfWXSjpLjHsMdwFxBIoScAcDsoeaBRSVxHhwWeX5aXi+O0hreZzKV5Nl6Wa5uhm3WgAeOPAYqNC/zTFvrzITtnOCImxtvEDeQOZotyAWH2IVkjG+RvqFuClKbWO6/ESWy0BvtxPjNN9YmE08CtiWEa6Wi7pW0lxLWve1hcPouaxrWu4YUPFIGYHgPeNhAePHA+YTsb0JtNqcyVokwdRza7HA4hw5Zd6ditKoMRuXqqiQSp4uogdcU0CvJkXGoHKqRBIFDvJRzUKAkXgKFbbYKADafTFcfLXehVslq8DcK8/7ILNoK3XJopNjXgnhXteVVsywizT9nJbdou0dZDG/3mNdzAqpQYiyHAJJRZDgElpAa2WpsUb5HmjWNL3HuaKn0XzxPKXuc93tOJceLjU+q1XpZ0p1dlbECAZn4iuNxnaP3roWStmByIKzFNvOCk6uavG0sts5HYs9mkcCcjLQlgG+ga4+Ld6iSmuAzOFFuOjdDMsWi3Qup2YJHSkfSc5pMnHcO4BWjEbC6jBwRqxuo0INZz2AjVlHZCCNbBekYBmXDZ3rVtHxhkbBQ9kUADqA0318Vm+iI79rhG514+C0u0dlvCvqV6OGe3DmvpQNabUZJ30yrdP2W5DxJKjWd2CFWmCV9qdJU9WK0xwxzBxzr3blPsruyuOd3a649SHJZaFRTbrteBTsx3oVbRRwcPHgstGY9JGR4B3oxFs3IL/gj7O6GRxBbaGPkYPda190VO80qjMGVEBLRX+Yh75WfiC29YTBJR7He69p5EFbsVKU2sK1vhvW22AgFpkPoFuqxLTMn6fbGO/1XEeKQVm1svxiEvN5mMZO2mQO/LNDrHa67TVWa1aPY444HYQqxOwMmeM60Nd/eqDcEqnMkwQeGRToXYIJtNq819V4a5dBxQeyV4XV4JxQer1AgtntgdK7uoPj8UUmOBpnTBVnRjiDjnU141KC7wuF0YLU9QLVfsbBWpY5zDzvDycFkNlmwWkdF8wuzsGVWu5gg/hClGkRZDgEkoshwC4tI+YdZbUbTapZbQ83iSGNcS1rWAm6wHZQedTmUGla2PEwytOxzHBzf7KzW2VxmnEja/PSbMu26oPBRJLK6nZLbu4Np6HNRU/oyswtdvZUdiEGZwI93Bg/fLT4FbBrsf8A6+1/+vJ+Eqq9D0MTY7RdqZrzQ9xp7GJYBQbDeRbpVnLdHSAZvcxnheDj5NUGLWV3ZCOwPAHgglijKNP9nKqoJapxXp3P2No3xNT8Ar/bm1jJq3AVoTia1yG3NVXU6ykWUyZFzy4cGkAehVqtFSzDEXfhVevin8Xl5Lus2bi3mmLEcDxKfjIxG2p9VGsTsTxXlvt6Z6OPGCafCCMVNMdQmHRmuGKiimvlnDWaLpiPkxAPhGf4kCgnFaZHcVP1ut/WWewg4SQtmiI7h1Vw+I8wVDfGJGVyeMUEqyMvSxs99zWjiSAFvBWCaJkJlhIzbLH+MLeypQ2sE1jJ+X2o/SE7+VVvSwbWh9dIWo7RM4eCQNl1ce5A9O2L5v5QP9d0B7/m2yM5dsI0HJ/SjoxooscKvdbQWncRDVxPgaeKoq9gkJCK2ZyEWZFbK9ETF7aE21OsCK6CuAL05qbQNzswQ7TVhMVou0IvRwv8ZIWPd95zkTkOCna+NaY9HSjN9lDCd5gow+Pa8kAyyOwCv3RnMRaXN2OiPNpB/NZ3ZjsVz1AtF22Rd95vNp+NEo22LIcAuLsWQ4BcVR866ZlP+IWsV7PXSHxvFMStvYEEeh4qZrawM0paQDTtA/vsa4+blGe7eo0uPRGwNktIaMLsdfAvp6lO9MlspHZ4a4ue6Q8GNujzk8k10Vf+a0fq2fiKE9LlovW1jB9CEV4uc4nyuqfaKlZQpM0hApv9U1Z17LbzwBxWpNnrtqWg4A2zRt3NA55qTJERGDsuUPJRdAvvWVm+7jxCmuFW02XR6cV7MenkyZFpWGR0puHs1OI4nP8AmpMBpIRvU20C7JIw7HHzx+KiWkUcCvJl7r1Y+kpuNW1oRtG5c+TDefIfBdLbwqM1wFZaCNNWYANI30xNf6yTlhnPVggElvZNO7KvcQpekWBzDz5IZZYXsN+KtTg5pycO/ce9EFdEW9jZ45CKXZGuc07brgfgt7B3LBJLMJAHAXXbjsK2LU6dz7HAXe0GXT+wSz+FSgqsH1vcBpK0kYtMlDxo2vnVbwvnbTDv0y0E7Z5a/vuSCQ1tD3KHp+c/J4mgVBllef3IWtPK8n4+6ngmLdLeut2NB5k/kAqB1hgO7NFYIKUXixe34H4Ka11SiPUbKL00VqmXv2JyPBFPNYvfycLkUlVIoggTR0dTHKv9ckR01F1ui4XtH+Wnex3cyajmnheo1QrbCSQ4bBRJtqeLNa4gaCSJrqb3RSNk/CHoA9lNCrHq1aLtpgdulZ5uAKq9jfWhR7RLvnI/tt9Qg+io8hwCS7GMBwSRGC9JWjC3SDpK0MjWPZ9YNa2Nw4gt8wg3WHb/ADV66ZrNWCzyAYtlLa7g9pPqwLPYZyW5V370jS0dH+mWwWwMflOBGD7rq1ZXuJw8Qq/rTpD5RbZ5BkZC1v2WdhvMNr4odan3SHAkOqKbwRkRTKijRuoUQRiFFO0JGTKCciaeiH372W1WLQcNw3SQaPBrvBAxC6cU3dscmXWlu1dwY9nuud54/FEWtHjQZcAhllN2V257ajiP7jkiENpqA3CmeA7vReqPNVF1qjuWgkVo5oPLA/BDS4ParNrpFg19MjjwOB+B8FUJWkGrV5eSar04XpOsrtiec0KDZpanHNTarm6I9tADUO0bNhQk1BoeIzBRG0MvEBQIxSR4+t6ogoMlrGo7aWGHg78blk1cO5arqE+tii7i8ffcpQdXzlpQj5VaKkj9Ily+25fRq+ctK/5q0/r5f+RyQeo3f3KhRuvPcdzqclKjcoWjcbx3knzVBKAC9+yfUJ8mgTFneAThjQf15KRHESauQeoI9pTjZRezwS7gm548qbED0rKGoUiN9QmInXhTalDKglAqBpWIOY4DAkYcVM9FHnbgUFe0e+o80c0afnGfab6oJA2jnN+sfVHNER1ljbve0c3UQfSLMhwXF2PIcElBVdadGfKLLLFTtFt5n6xvaZ5gDgSsLsk7XgODaL6JXz/puxdTbrRA0ZSOLAPdd22gcGnySAdpaRrbpOW9MOYWgOIo1wq1xwDhvBOatbNUetjvTOphg0HH9o/lzQDW4SizWazFhMNmMjmyAk4PN4tdswyBwwwW8sbjO0xy8r0GQaScJG9XkDg6u3fTcrRZbc64SGtNdodlifgaZ7AqPZsHjYK4hFWRkZOeHDbdPwXPy5J8a6zHivyXKPW2gHWscCw4OpQ7iHClDUbRTgnotbmZi8R+WeZ7lSY9JStwq041zLa4UypRToNIPqXARiprQEkDAVypj38Fqc/LPpnLg4b/AHLFpjWds0Zb1b8iK4Zearei9I3qxvwe3Yc3N2EbzvUoaQk95v7rj/EoGkonSUNe0MQQ0gjgaqXk5MvcX+nx4+sv+CbiNimRyVG1VWPSczMJGXvrNwJ4j+ylQawE4CGQnwHxVY2PlyGOBExO8D1P8l1tqmflGGje51fugY81AhDhK+84ucKHHcd27EFBYYXYLTOjWWtkcPdlcOYafisviK0nowPzEo/3f4R+SUW9fOGmTS1Wn9fL/wAjl9HjNfNdsJM0pPtda8njeNfNSD1I6jCe5RoAGyPjbVwa5wacKvDSRUY0xpVOWh/YdhsKYs7RQAtqNmNCKbiqJsVvMZI6qR1e4Yd2JTjtMH/Ql+7+aes8zgKUJ7z/AGU6KSuY/rkgDf8AyADDqpq/ZH/ZI6Vc7KGXy/NGTE3dROVCAFHpV3+hLXw/NenaRlOIs7ge9wHoCjgK6HBACbbLU7ANZGN57RHoFJZZnEVfI97uQ5NoDyRAyM2+n8khKznt7tw3BBUrE6ji2mTnDkVbdWu1aIP1sf4gq7bILsziBgTe5/zqimiJ3iaMxECS+0MLsg6ou1FMqhEfTMRwHALiUWQ4BJQCXuoCaE9wzPBZnb7LPaLTJM2yua4ihq0jstFKOLqY0GQzWmrq1hn49plj5Mm0fbb7WmppWhG6vqU1NpuBkpYbr43UbepUCuBaa5g78sVA11rZrRNEMA9xcPsO7VBzp4FCRE2VnaAp3hcPHLO3LKvXOSccmOEd1o1cNne2eLGB+W24dgPcdh8OLbHhwBb7QzG8HAoto/TcsdmfZnsiljcC1riTeAOVRTEjOtQgQozLE5LeG/tz5PHe8Ui0xx0xFTvUGzmo4Eivdsqvbq0rVNRbeK25H4340UoFDC/EKe11Sgc6tpzCehiaMgvAKcBQSGuQu1sHXCuZBHgDkpzSomkR2oz9YjhUYeiKnw+i0Loum7M7Noc13MEfBZ3Arv0YupPKK5x15OA+KlGhFfNOl3UtdpbsE0v43L6WXzXpQj5daqioM8g++4pEM2yerKcF5sjiOCbtpFQAKY/BdhcqCscqfbLtQ1kidbKgImZd65QmuTM9ppQICglXp0qFx2hSGyIJrTXMBckA2AJhrk413egH24Ve14pdAuuG0Y4HzUrRDh8psxy/SIxWuy8ptm0U+0u6pntOpsrgDXerdq30dtJvzSmsbwQxo+k2jgSTljsorrrab+muQPBa0ggggEckl5s0QDGgDANA5BJTpOw1JJJZaZL0zWf9Is72kAmMhxrSga7sn7x5KgscwAG69zttHEg86LR+mSyAy2Z97tXXtLd4BaRX94qiQWfuWoIUuknnAMICbbanDNhVgigbuTjmDcEAJtsa4UOBXWsNa4EbwQp1qs7DjdHghFqcyM9mtdyDrj6qbA5QI5g41Cn2YIJzF7qmmldvIPYkooc89XNBzJ9E84KforVuW1VewtAjOFa0LiMRUDCgO7arJbdRLZPbkJVu6M/82/H/APF342IU/VW0tFbrHfZf/wBgEV6PbNIy2uDmObSNwJJFM20AocTX0VuGWvSTPG9baLbJHNY9zBVwa4tG9wBIHiVgEehJZS+Wl0lxIDg75wk/OXHUoaE+e0hfQhVU1zif1kLwKtDXtxFReN0gHvo3DxWJlJ7a8csrrFieldGvicC+7wBJ51aFEBU7T9rkdMQ5oaASMMa0wqTQV5BRAzBatxvo8csfkTZEr5C7cXsx4KBsWwpi0SEmqefAFZ9QNVPlvyoOp2YSyMnITSVuO/ZufeQViGVTIZUJiJBoQQciDmCMwVOiHJATZIpDBvUGMKQwoJkc8rCHQvLH1bR3FwBqCCCMdoWy6qXuqJcakkVO80Ffgsl0BZBLK1rvZBvHg03vgts0dFdjaKUwqRuJxPqud35OvU4/82jMXsjgEkovZHAJLq4hKSSSwrH+ki0iS3lt0gxMbHer7VfnPCl+iBMhon9M2nrbVPJ70rqfZBo3yATbVqKcaFx4XVxxQMTNVd03HQFysL0V1M1fFstTb4rDDSSTc6h7DTxI5ByIoZsr4X3JGuY8BpLXZgPaHtrxa4HxRKzPVq6abJdt0cmySBo/aY5wPkWKm2coC1V0HBR43J0FB6c5WjUPQccjZZ33g8uutc1xaWhoGRB3kqqSnBaFqJYnGxxgOuulLiCRUC8SQaVx7NDRc+S2Tp24sZb2KzQWiNt6KVsw92XBx4SNoeYK5oaSSVrpBG5jg669uBIOBBBGJGOaesBuRXHuBcwlpO8tJaT5IvqyMJHbCRzANfUK8XPnLq9rz/jYePlOhWM4AnOibtlnEjHMdk4U4biO8HHwTpSVvbhOmC6zMDJXstERjl9i+4OLHUcCHsIy9nOmROar0DV9H6U0XFaGXJWBw2bxwOxfP9qsojmlZ7kj2VP1XFvwUxmnTk5PPVR7q9hieuLt1bc0Z8a1/oksdyxufTGSVx8GhrR5grJntW3dH7KaPgHc483uKlGLdIOjOo0jaGgUa9/Wt4Sds/eLh4IbZhvV+6cLJdms0wHtMfG4/YcHN/5HKiQkUVglNNE4Ew0p+NBc+jiw9baccmNvHvoRQcK+i1tZv0Ss7U7tzWjmSf4VpCzTYjF7I4BJKL2RwCS0BCi6XtfVQSye5G53IEhSlWOki03LBIAaF5YweLgSOTSsjI7KMFKCjwKQ0rSugrw4r2Sm3IGJX+i2XUXQ/wAmsjA4Ukk+cfvBcMB4NoKb6rN9TNEfKbWxpFWM+cfuIbkPE08KraFKjM+nCEdVZX0FQ97a9zmg/wAKyuErXemplbLAd09ObHfksiiSCbG5SY1HjKkMVDdrwaVoGj5pLDDGHSM60NIYx4cQ1wF3tBuJFDUZVoqnomxdbPFHTB0jAeBIr5K82nQ8htLmX5J3/ScQaNJxpUuIDQD3bguPL9PT+Prd2dEL5AxtayPN51BQXnEucQNgqT4K9WaEMYGilAKYCld58c0O0RoVsPac4vkpSuwV2NHxKLK4Y69s83JMrqeoZSSSXRwdWA6xR3bbah/vyHm4n4rfliPSDBc0lPudcfzY2vmCkAiE55ZYVyz/ACqvRu+Wzf4ppq7RVXXNbTDPitr1SddscAAqLmHNx3cOaxRua3DU51bFZ/1YUqKt0wwX7LE4j/xz4nuc17dveGrLbLdxxGe3djl5Lbukiy9Zo60D3Q2T9x7XHyBWDsNKpBPF3+vDLzUmFrd+0D0r6nkhsb6qbAqNQ6Lm0jlcBm5gPgB/3PJXqKStcKf2VU6M46WVx96Q+TWj81blkEofZHAJJQ+yOASWkf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AutoShape 4" descr="data:image/jpeg;base64,/9j/4AAQSkZJRgABAQAAAQABAAD/2wCEAAkGBxQTEhUUExQUFhQXFxwXGBcYGB0dHBcYGBwdGBccFxwdHCggGBwlHxcaIjEhJSkrLi4uHB8zODMsNygtLisBCgoKDg0OGhAQFy0dHxwsLCwvLCwsLCwsLCwsLCwsLCwsLCwsLCwsLCwsLCwsLCwsLCwsLCwrLCwsKywsLCwsN//AABEIANAA8gMBIgACEQEDEQH/xAAcAAABBQEBAQAAAAAAAAAAAAAFAAMEBgcBAgj/xABHEAABAwEEBgcDCAgGAgMAAAABAAIDEQQSITEFBkFRcZEHEyJhgaGxMlLBFCNCYnKistEkc4KSwuHw8RU0U2Oz0jN0FiVD/8QAGQEBAQEBAQEAAAAAAAAAAAAAAAECAwQF/8QAJREBAQACAgICAgEFAAAAAAAAAAECEQMhEjEyQQRRIhNCYYGh/9oADAMBAAIRAxEAPwDW11cSWFJeXRg5gL2vErwAS4gNGZJoBxKBouDagV30Cgw2JzpmyOF1rAQxve7Akn4ZZKHb9crHFh1l87oxe8/Z81WtIdJjsoLOPtSO/hb+aml20YhYzr7puzR2sts/ay64tILL7tjR72HaoaYjbVQtP66W20MuGQMY7AtiF28DsJqXU7q7UH0JoTrLwO38h+a1OPz6PO4dr1qppay3bziCRsJwHAVVkk0n1/ZjBDNpyr3BUDQ+rt1+OYwWhaOswa1eHKaun0N7m3me3mzOiIbeY97YngDEB1Q0jvDqeBKK6PsEMgZMw32louk7scxsplTPOqZma26Sfogu4UB/mq7qXp0RO6mQgMcatJ+i4517j68V68OPWE28Oee87pfoRTDd6JxcAXVpgkkkkHhdXF1BwrOek7VaGSI2hwLJGUbeaaX2k4AjaRXPNaFJET9IjhT8kH0voeJ4HXue9oOTnEiu4NGG/ZVZrWPt86wQhopXtY4EYUIIJ8F5slmYyl5shcDkKUO7wyW4aS1dhnc0RwgH2BI5obciriGjPKtKig37FTrTouyNtD7r3yNBPs0La7LhwwAw29yxJb1HTyk9hWr2jXTHtM7J2vOPgNqKv0IWOo1xdtAAoB3VRiy6Qhj9mCtNpdTyAUmTTwcB8y0eJWL+Pl+46Tnx/T3q1IInOc89s0aRTANGwbcyTVH5Z+sIawVJyH9bEL0boZlrYXNkcyQHtNIDgAfZIxFRhmrFoPQRgN50l80oKCnxKzjw2e2sufHvQzE2gA3Ci9JJL1PGSSSSCfFkOASSiyHAJLaBqSSSwrjnUFTgFjWndMOtcrpCTcvERtOQaMBhvOZ4q/dI+kupsTwDR0pEbaZkHF/3Q4eKyWzTUaOP9eisE9sATdos9QQKA9/xTtglLq12Feba6gB+sAeBNFVDooDWjgBuoa18grRq9ZwyMyOIADsSdgF0mqD3Fc9VtHsfCHOFaS4DZgGnLaV04vk58noR0TLHaXG6xzcAWucKdZTMgbMxnj3CiJ3Azs1Fc6baHAeFQeSZ0aGiR9BQsqCN1SaYbKgcFEnt8bh18dHOhfcloO1ddQuDt93B4p7pAzKxeLDLmrc5M8eGPGtNtuRGMHtSfg2nxy5qksbjVT9L20zSuecieyNzRgP64odNCXUo5zfs0x5gq55bqYTUWbQmt0sPZkrJHl9ZvA/S4HmFfNG6TjnZfideG0bWncRsWPxt8ab9vFSbHaXxOD43FrhtHxG0dxWNNabEkqtq5rYJSI5gGyHAOHsuOwEfRJ5cFaVEeF1cSQdTUsdR5j+vJQtL6chs4+cf2tjBi4+GziaBZ/pnW+eerWfNM3NPaPF2fKnigM67azhrHWaGpkcLsjgD2GkYtByvEHwHeqLCCPoH7v5p6KNPUWorw1x3DxP8k+1ztzeZ/JNlOtKB+w6QlheHx0Dh3mhG4imIV50drhC9o62sbtoxc2vcQK8wFQAu3VNDXLLa2SCsb2vH1SDz3J5Y+y803mkg7CCQR4jFHdHa1zx0EhErfrYEcHD41U0mmhpJmxWoSxtkbk4V4bwe8HBPIJ8WQ4BJKLIcAktoGpJJu0TBjXPcaNaC4ncAKnyCwrJelPSfWWxsQPZhbT9t9HO8ro8Cqk+S6012GvkR8UrTaTLK+V3tPeXni41PqoekH0FN5C0LFokfNiuZx5r3aG3qt7lyDBjeC7Cw5orww1AK0DU8fMD9YT90LP4PpDc4+fa+K0PVNv6N+0fh+S6cXyc+T0sVlhHaJpUjE91cKqlaalZEHtjwdK7tcBnXnTxKtNqtJAuMzd5AD+az3Sc9+Vx2Vo3gNvianxTL3cv30uN6mP8AtHIXh7ScK4A4/kuuOwZ+i9tFBgubbyHAVrgEjKE1MMCosR8kE75SWkEZggg7iMQtnss19jXj6TQ7mKrDnnBbdYIrkUbfdY1vIAKVDiqOvmsLoLkMTrsj2ueXDNrG0GG4kk4/VKtyx7X+0n/EsfZAEY4XGu9SVIBj3lxxJJOJO013pRlNwHAbxVp8CQvTc1oTWSBdLlHYV7JQ26XJwSJgtwXGlBNa9OB6hB9E+x9UU/fXHuFE20pPcaeI9UF46PbeXMfEc2m+3g7Pzof2lblneo0wbag0nF7HAcRR3o0rRFmonxZDgEkoshwCS2gYqJ0saZMcDLOw9qY9rujbSvM0HAOV7WIdIFv663ymtWx0ib+x7X3y9ZigEaGW19XtHep97AoJa5PnAqLfZnHAEoiwoDYZiQEVs76hFKzv+fe33mhw8Oyf4Vo2qo/R2j67ie8ZYbsllVolLJ4nfWung7D1ofBaroMltnjG9pcPEkrtwz+Tly3o7pyfqrO99TfeboG4O2g76V5KhE7vAf1sRfWXSjpLjHsMdwFxBIoScAcDsoeaBRSVxHhwWeX5aXi+O0hreZzKV5Nl6Wa5uhm3WgAeOPAYqNC/zTFvrzITtnOCImxtvEDeQOZotyAWH2IVkjG+RvqFuClKbWO6/ESWy0BvtxPjNN9YmE08CtiWEa6Wi7pW0lxLWve1hcPouaxrWu4YUPFIGYHgPeNhAePHA+YTsb0JtNqcyVokwdRza7HA4hw5Zd6ditKoMRuXqqiQSp4uogdcU0CvJkXGoHKqRBIFDvJRzUKAkXgKFbbYKADafTFcfLXehVslq8DcK8/7ILNoK3XJopNjXgnhXteVVsywizT9nJbdou0dZDG/3mNdzAqpQYiyHAJJRZDgElpAa2WpsUb5HmjWNL3HuaKn0XzxPKXuc93tOJceLjU+q1XpZ0p1dlbECAZn4iuNxnaP3roWStmByIKzFNvOCk6uavG0sts5HYs9mkcCcjLQlgG+ga4+Ld6iSmuAzOFFuOjdDMsWi3Qup2YJHSkfSc5pMnHcO4BWjEbC6jBwRqxuo0INZz2AjVlHZCCNbBekYBmXDZ3rVtHxhkbBQ9kUADqA0318Vm+iI79rhG514+C0u0dlvCvqV6OGe3DmvpQNabUZJ30yrdP2W5DxJKjWd2CFWmCV9qdJU9WK0xwxzBxzr3blPsruyuOd3a649SHJZaFRTbrteBTsx3oVbRRwcPHgstGY9JGR4B3oxFs3IL/gj7O6GRxBbaGPkYPda190VO80qjMGVEBLRX+Yh75WfiC29YTBJR7He69p5EFbsVKU2sK1vhvW22AgFpkPoFuqxLTMn6fbGO/1XEeKQVm1svxiEvN5mMZO2mQO/LNDrHa67TVWa1aPY444HYQqxOwMmeM60Nd/eqDcEqnMkwQeGRToXYIJtNq819V4a5dBxQeyV4XV4JxQer1AgtntgdK7uoPj8UUmOBpnTBVnRjiDjnU141KC7wuF0YLU9QLVfsbBWpY5zDzvDycFkNlmwWkdF8wuzsGVWu5gg/hClGkRZDgEkoshwC4tI+YdZbUbTapZbQ83iSGNcS1rWAm6wHZQedTmUGla2PEwytOxzHBzf7KzW2VxmnEja/PSbMu26oPBRJLK6nZLbu4Np6HNRU/oyswtdvZUdiEGZwI93Bg/fLT4FbBrsf8A6+1/+vJ+Eqq9D0MTY7RdqZrzQ9xp7GJYBQbDeRbpVnLdHSAZvcxnheDj5NUGLWV3ZCOwPAHgglijKNP9nKqoJapxXp3P2No3xNT8Ar/bm1jJq3AVoTia1yG3NVXU6ykWUyZFzy4cGkAehVqtFSzDEXfhVevin8Xl5Lus2bi3mmLEcDxKfjIxG2p9VGsTsTxXlvt6Z6OPGCafCCMVNMdQmHRmuGKiimvlnDWaLpiPkxAPhGf4kCgnFaZHcVP1ut/WWewg4SQtmiI7h1Vw+I8wVDfGJGVyeMUEqyMvSxs99zWjiSAFvBWCaJkJlhIzbLH+MLeypQ2sE1jJ+X2o/SE7+VVvSwbWh9dIWo7RM4eCQNl1ce5A9O2L5v5QP9d0B7/m2yM5dsI0HJ/SjoxooscKvdbQWncRDVxPgaeKoq9gkJCK2ZyEWZFbK9ETF7aE21OsCK6CuAL05qbQNzswQ7TVhMVou0IvRwv8ZIWPd95zkTkOCna+NaY9HSjN9lDCd5gow+Pa8kAyyOwCv3RnMRaXN2OiPNpB/NZ3ZjsVz1AtF22Rd95vNp+NEo22LIcAuLsWQ4BcVR866ZlP+IWsV7PXSHxvFMStvYEEeh4qZrawM0paQDTtA/vsa4+blGe7eo0uPRGwNktIaMLsdfAvp6lO9MlspHZ4a4ue6Q8GNujzk8k10Vf+a0fq2fiKE9LlovW1jB9CEV4uc4nyuqfaKlZQpM0hApv9U1Z17LbzwBxWpNnrtqWg4A2zRt3NA55qTJERGDsuUPJRdAvvWVm+7jxCmuFW02XR6cV7MenkyZFpWGR0puHs1OI4nP8AmpMBpIRvU20C7JIw7HHzx+KiWkUcCvJl7r1Y+kpuNW1oRtG5c+TDefIfBdLbwqM1wFZaCNNWYANI30xNf6yTlhnPVggElvZNO7KvcQpekWBzDz5IZZYXsN+KtTg5pycO/ce9EFdEW9jZ45CKXZGuc07brgfgt7B3LBJLMJAHAXXbjsK2LU6dz7HAXe0GXT+wSz+FSgqsH1vcBpK0kYtMlDxo2vnVbwvnbTDv0y0E7Z5a/vuSCQ1tD3KHp+c/J4mgVBllef3IWtPK8n4+6ngmLdLeut2NB5k/kAqB1hgO7NFYIKUXixe34H4Ka11SiPUbKL00VqmXv2JyPBFPNYvfycLkUlVIoggTR0dTHKv9ckR01F1ui4XtH+Wnex3cyajmnheo1QrbCSQ4bBRJtqeLNa4gaCSJrqb3RSNk/CHoA9lNCrHq1aLtpgdulZ5uAKq9jfWhR7RLvnI/tt9Qg+io8hwCS7GMBwSRGC9JWjC3SDpK0MjWPZ9YNa2Nw4gt8wg3WHb/ADV66ZrNWCzyAYtlLa7g9pPqwLPYZyW5V370jS0dH+mWwWwMflOBGD7rq1ZXuJw8Qq/rTpD5RbZ5BkZC1v2WdhvMNr4odan3SHAkOqKbwRkRTKijRuoUQRiFFO0JGTKCciaeiH372W1WLQcNw3SQaPBrvBAxC6cU3dscmXWlu1dwY9nuud54/FEWtHjQZcAhllN2V257ajiP7jkiENpqA3CmeA7vReqPNVF1qjuWgkVo5oPLA/BDS4ParNrpFg19MjjwOB+B8FUJWkGrV5eSar04XpOsrtiec0KDZpanHNTarm6I9tADUO0bNhQk1BoeIzBRG0MvEBQIxSR4+t6ogoMlrGo7aWGHg78blk1cO5arqE+tii7i8ffcpQdXzlpQj5VaKkj9Ily+25fRq+ctK/5q0/r5f+RyQeo3f3KhRuvPcdzqclKjcoWjcbx3knzVBKAC9+yfUJ8mgTFneAThjQf15KRHESauQeoI9pTjZRezwS7gm548qbED0rKGoUiN9QmInXhTalDKglAqBpWIOY4DAkYcVM9FHnbgUFe0e+o80c0afnGfab6oJA2jnN+sfVHNER1ljbve0c3UQfSLMhwXF2PIcElBVdadGfKLLLFTtFt5n6xvaZ5gDgSsLsk7XgODaL6JXz/puxdTbrRA0ZSOLAPdd22gcGnySAdpaRrbpOW9MOYWgOIo1wq1xwDhvBOatbNUetjvTOphg0HH9o/lzQDW4SizWazFhMNmMjmyAk4PN4tdswyBwwwW8sbjO0xy8r0GQaScJG9XkDg6u3fTcrRZbc64SGtNdodlifgaZ7AqPZsHjYK4hFWRkZOeHDbdPwXPy5J8a6zHivyXKPW2gHWscCw4OpQ7iHClDUbRTgnotbmZi8R+WeZ7lSY9JStwq041zLa4UypRToNIPqXARiprQEkDAVypj38Fqc/LPpnLg4b/AHLFpjWds0Zb1b8iK4Zearei9I3qxvwe3Yc3N2EbzvUoaQk95v7rj/EoGkonSUNe0MQQ0gjgaqXk5MvcX+nx4+sv+CbiNimRyVG1VWPSczMJGXvrNwJ4j+ylQawE4CGQnwHxVY2PlyGOBExO8D1P8l1tqmflGGje51fugY81AhDhK+84ucKHHcd27EFBYYXYLTOjWWtkcPdlcOYafisviK0nowPzEo/3f4R+SUW9fOGmTS1Wn9fL/wAjl9HjNfNdsJM0pPtda8njeNfNSD1I6jCe5RoAGyPjbVwa5wacKvDSRUY0xpVOWh/YdhsKYs7RQAtqNmNCKbiqJsVvMZI6qR1e4Yd2JTjtMH/Ql+7+aes8zgKUJ7z/AGU6KSuY/rkgDf8AyADDqpq/ZH/ZI6Vc7KGXy/NGTE3dROVCAFHpV3+hLXw/NenaRlOIs7ge9wHoCjgK6HBACbbLU7ANZGN57RHoFJZZnEVfI97uQ5NoDyRAyM2+n8khKznt7tw3BBUrE6ji2mTnDkVbdWu1aIP1sf4gq7bILsziBgTe5/zqimiJ3iaMxECS+0MLsg6ou1FMqhEfTMRwHALiUWQ4BJQCXuoCaE9wzPBZnb7LPaLTJM2yua4ihq0jstFKOLqY0GQzWmrq1hn49plj5Mm0fbb7WmppWhG6vqU1NpuBkpYbr43UbepUCuBaa5g78sVA11rZrRNEMA9xcPsO7VBzp4FCRE2VnaAp3hcPHLO3LKvXOSccmOEd1o1cNne2eLGB+W24dgPcdh8OLbHhwBb7QzG8HAoto/TcsdmfZnsiljcC1riTeAOVRTEjOtQgQozLE5LeG/tz5PHe8Ui0xx0xFTvUGzmo4Eivdsqvbq0rVNRbeK25H4340UoFDC/EKe11Sgc6tpzCehiaMgvAKcBQSGuQu1sHXCuZBHgDkpzSomkR2oz9YjhUYeiKnw+i0Loum7M7Noc13MEfBZ3Arv0YupPKK5x15OA+KlGhFfNOl3UtdpbsE0v43L6WXzXpQj5daqioM8g++4pEM2yerKcF5sjiOCbtpFQAKY/BdhcqCscqfbLtQ1kidbKgImZd65QmuTM9ppQICglXp0qFx2hSGyIJrTXMBckA2AJhrk413egH24Ve14pdAuuG0Y4HzUrRDh8psxy/SIxWuy8ptm0U+0u6pntOpsrgDXerdq30dtJvzSmsbwQxo+k2jgSTljsorrrab+muQPBa0ggggEckl5s0QDGgDANA5BJTpOw1JJJZaZL0zWf9Is72kAmMhxrSga7sn7x5KgscwAG69zttHEg86LR+mSyAy2Z97tXXtLd4BaRX94qiQWfuWoIUuknnAMICbbanDNhVgigbuTjmDcEAJtsa4UOBXWsNa4EbwQp1qs7DjdHghFqcyM9mtdyDrj6qbA5QI5g41Cn2YIJzF7qmmldvIPYkooc89XNBzJ9E84KforVuW1VewtAjOFa0LiMRUDCgO7arJbdRLZPbkJVu6M/82/H/APF342IU/VW0tFbrHfZf/wBgEV6PbNIy2uDmObSNwJJFM20AocTX0VuGWvSTPG9baLbJHNY9zBVwa4tG9wBIHiVgEehJZS+Wl0lxIDg75wk/OXHUoaE+e0hfQhVU1zif1kLwKtDXtxFReN0gHvo3DxWJlJ7a8csrrFieldGvicC+7wBJ51aFEBU7T9rkdMQ5oaASMMa0wqTQV5BRAzBatxvo8csfkTZEr5C7cXsx4KBsWwpi0SEmqefAFZ9QNVPlvyoOp2YSyMnITSVuO/ZufeQViGVTIZUJiJBoQQciDmCMwVOiHJATZIpDBvUGMKQwoJkc8rCHQvLH1bR3FwBqCCCMdoWy6qXuqJcakkVO80Ffgsl0BZBLK1rvZBvHg03vgts0dFdjaKUwqRuJxPqud35OvU4/82jMXsjgEkovZHAJLq4hKSSSwrH+ki0iS3lt0gxMbHer7VfnPCl+iBMhon9M2nrbVPJ70rqfZBo3yATbVqKcaFx4XVxxQMTNVd03HQFysL0V1M1fFstTb4rDDSSTc6h7DTxI5ByIoZsr4X3JGuY8BpLXZgPaHtrxa4HxRKzPVq6abJdt0cmySBo/aY5wPkWKm2coC1V0HBR43J0FB6c5WjUPQccjZZ33g8uutc1xaWhoGRB3kqqSnBaFqJYnGxxgOuulLiCRUC8SQaVx7NDRc+S2Tp24sZb2KzQWiNt6KVsw92XBx4SNoeYK5oaSSVrpBG5jg669uBIOBBBGJGOaesBuRXHuBcwlpO8tJaT5IvqyMJHbCRzANfUK8XPnLq9rz/jYePlOhWM4AnOibtlnEjHMdk4U4biO8HHwTpSVvbhOmC6zMDJXstERjl9i+4OLHUcCHsIy9nOmROar0DV9H6U0XFaGXJWBw2bxwOxfP9qsojmlZ7kj2VP1XFvwUxmnTk5PPVR7q9hieuLt1bc0Z8a1/oksdyxufTGSVx8GhrR5grJntW3dH7KaPgHc483uKlGLdIOjOo0jaGgUa9/Wt4Sds/eLh4IbZhvV+6cLJdms0wHtMfG4/YcHN/5HKiQkUVglNNE4Ew0p+NBc+jiw9baccmNvHvoRQcK+i1tZv0Ss7U7tzWjmSf4VpCzTYjF7I4BJKL2RwCS0BCi6XtfVQSye5G53IEhSlWOki03LBIAaF5YweLgSOTSsjI7KMFKCjwKQ0rSugrw4r2Sm3IGJX+i2XUXQ/wAmsjA4Ukk+cfvBcMB4NoKb6rN9TNEfKbWxpFWM+cfuIbkPE08KraFKjM+nCEdVZX0FQ97a9zmg/wAKyuErXemplbLAd09ObHfksiiSCbG5SY1HjKkMVDdrwaVoGj5pLDDGHSM60NIYx4cQ1wF3tBuJFDUZVoqnomxdbPFHTB0jAeBIr5K82nQ8htLmX5J3/ScQaNJxpUuIDQD3bguPL9PT+Prd2dEL5AxtayPN51BQXnEucQNgqT4K9WaEMYGilAKYCld58c0O0RoVsPac4vkpSuwV2NHxKLK4Y69s83JMrqeoZSSSXRwdWA6xR3bbah/vyHm4n4rfliPSDBc0lPudcfzY2vmCkAiE55ZYVyz/ACqvRu+Wzf4ppq7RVXXNbTDPitr1SddscAAqLmHNx3cOaxRua3DU51bFZ/1YUqKt0wwX7LE4j/xz4nuc17dveGrLbLdxxGe3djl5Lbukiy9Zo60D3Q2T9x7XHyBWDsNKpBPF3+vDLzUmFrd+0D0r6nkhsb6qbAqNQ6Lm0jlcBm5gPgB/3PJXqKStcKf2VU6M46WVx96Q+TWj81blkEofZHAJJQ+yOASWkf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AutoShape 6" descr="data:image/jpeg;base64,/9j/4AAQSkZJRgABAQAAAQABAAD/2wCEAAkGBxQTEhUUExQUFhQXFxwXGBcYGB0dHBcYGBwdGBccFxwdHCggGBwlHxcaIjEhJSkrLi4uHB8zODMsNygtLisBCgoKDg0OGhAQFy0dHxwsLCwvLCwsLCwsLCwsLCwsLCwsLCwsLCwsLCwsLCwsLCwsLCwsLCwrLCwsKywsLCwsN//AABEIANAA8gMBIgACEQEDEQH/xAAcAAABBQEBAQAAAAAAAAAAAAAFAAMEBgcBAgj/xABHEAABAwEEBgcDCAgGAgMAAAABAAIDEQQSITEFBkFRcZEHEyJhgaGxMlLBFCNCYnKistEkc4KSwuHw8RU0U2Oz0jN0FiVD/8QAGQEBAQEBAQEAAAAAAAAAAAAAAAECAwQF/8QAJREBAQACAgICAgEFAAAAAAAAAAECEQMhEjEyQQRRIhNCYYGh/9oADAMBAAIRAxEAPwDW11cSWFJeXRg5gL2vErwAS4gNGZJoBxKBouDagV30Cgw2JzpmyOF1rAQxve7Akn4ZZKHb9crHFh1l87oxe8/Z81WtIdJjsoLOPtSO/hb+aml20YhYzr7puzR2sts/ay64tILL7tjR72HaoaYjbVQtP66W20MuGQMY7AtiF28DsJqXU7q7UH0JoTrLwO38h+a1OPz6PO4dr1qppay3bziCRsJwHAVVkk0n1/ZjBDNpyr3BUDQ+rt1+OYwWhaOswa1eHKaun0N7m3me3mzOiIbeY97YngDEB1Q0jvDqeBKK6PsEMgZMw32louk7scxsplTPOqZma26Sfogu4UB/mq7qXp0RO6mQgMcatJ+i4517j68V68OPWE28Oee87pfoRTDd6JxcAXVpgkkkkHhdXF1BwrOek7VaGSI2hwLJGUbeaaX2k4AjaRXPNaFJET9IjhT8kH0voeJ4HXue9oOTnEiu4NGG/ZVZrWPt86wQhopXtY4EYUIIJ8F5slmYyl5shcDkKUO7wyW4aS1dhnc0RwgH2BI5obciriGjPKtKig37FTrTouyNtD7r3yNBPs0La7LhwwAw29yxJb1HTyk9hWr2jXTHtM7J2vOPgNqKv0IWOo1xdtAAoB3VRiy6Qhj9mCtNpdTyAUmTTwcB8y0eJWL+Pl+46Tnx/T3q1IInOc89s0aRTANGwbcyTVH5Z+sIawVJyH9bEL0boZlrYXNkcyQHtNIDgAfZIxFRhmrFoPQRgN50l80oKCnxKzjw2e2sufHvQzE2gA3Ci9JJL1PGSSSSCfFkOASSiyHAJLaBqSSSwrjnUFTgFjWndMOtcrpCTcvERtOQaMBhvOZ4q/dI+kupsTwDR0pEbaZkHF/3Q4eKyWzTUaOP9eisE9sATdos9QQKA9/xTtglLq12Feba6gB+sAeBNFVDooDWjgBuoa18grRq9ZwyMyOIADsSdgF0mqD3Fc9VtHsfCHOFaS4DZgGnLaV04vk58noR0TLHaXG6xzcAWucKdZTMgbMxnj3CiJ3Azs1Fc6baHAeFQeSZ0aGiR9BQsqCN1SaYbKgcFEnt8bh18dHOhfcloO1ddQuDt93B4p7pAzKxeLDLmrc5M8eGPGtNtuRGMHtSfg2nxy5qksbjVT9L20zSuecieyNzRgP64odNCXUo5zfs0x5gq55bqYTUWbQmt0sPZkrJHl9ZvA/S4HmFfNG6TjnZfideG0bWncRsWPxt8ab9vFSbHaXxOD43FrhtHxG0dxWNNabEkqtq5rYJSI5gGyHAOHsuOwEfRJ5cFaVEeF1cSQdTUsdR5j+vJQtL6chs4+cf2tjBi4+GziaBZ/pnW+eerWfNM3NPaPF2fKnigM67azhrHWaGpkcLsjgD2GkYtByvEHwHeqLCCPoH7v5p6KNPUWorw1x3DxP8k+1ztzeZ/JNlOtKB+w6QlheHx0Dh3mhG4imIV50drhC9o62sbtoxc2vcQK8wFQAu3VNDXLLa2SCsb2vH1SDz3J5Y+y803mkg7CCQR4jFHdHa1zx0EhErfrYEcHD41U0mmhpJmxWoSxtkbk4V4bwe8HBPIJ8WQ4BJKLIcAktoGpJJu0TBjXPcaNaC4ncAKnyCwrJelPSfWWxsQPZhbT9t9HO8ro8Cqk+S6012GvkR8UrTaTLK+V3tPeXni41PqoekH0FN5C0LFokfNiuZx5r3aG3qt7lyDBjeC7Cw5orww1AK0DU8fMD9YT90LP4PpDc4+fa+K0PVNv6N+0fh+S6cXyc+T0sVlhHaJpUjE91cKqlaalZEHtjwdK7tcBnXnTxKtNqtJAuMzd5AD+az3Sc9+Vx2Vo3gNvianxTL3cv30uN6mP8AtHIXh7ScK4A4/kuuOwZ+i9tFBgubbyHAVrgEjKE1MMCosR8kE75SWkEZggg7iMQtnss19jXj6TQ7mKrDnnBbdYIrkUbfdY1vIAKVDiqOvmsLoLkMTrsj2ueXDNrG0GG4kk4/VKtyx7X+0n/EsfZAEY4XGu9SVIBj3lxxJJOJO013pRlNwHAbxVp8CQvTc1oTWSBdLlHYV7JQ26XJwSJgtwXGlBNa9OB6hB9E+x9UU/fXHuFE20pPcaeI9UF46PbeXMfEc2m+3g7Pzof2lblneo0wbag0nF7HAcRR3o0rRFmonxZDgEkoshwCS2gYqJ0saZMcDLOw9qY9rujbSvM0HAOV7WIdIFv663ymtWx0ib+x7X3y9ZigEaGW19XtHep97AoJa5PnAqLfZnHAEoiwoDYZiQEVs76hFKzv+fe33mhw8Oyf4Vo2qo/R2j67ie8ZYbsllVolLJ4nfWung7D1ofBaroMltnjG9pcPEkrtwz+Tly3o7pyfqrO99TfeboG4O2g76V5KhE7vAf1sRfWXSjpLjHsMdwFxBIoScAcDsoeaBRSVxHhwWeX5aXi+O0hreZzKV5Nl6Wa5uhm3WgAeOPAYqNC/zTFvrzITtnOCImxtvEDeQOZotyAWH2IVkjG+RvqFuClKbWO6/ESWy0BvtxPjNN9YmE08CtiWEa6Wi7pW0lxLWve1hcPouaxrWu4YUPFIGYHgPeNhAePHA+YTsb0JtNqcyVokwdRza7HA4hw5Zd6ditKoMRuXqqiQSp4uogdcU0CvJkXGoHKqRBIFDvJRzUKAkXgKFbbYKADafTFcfLXehVslq8DcK8/7ILNoK3XJopNjXgnhXteVVsywizT9nJbdou0dZDG/3mNdzAqpQYiyHAJJRZDgElpAa2WpsUb5HmjWNL3HuaKn0XzxPKXuc93tOJceLjU+q1XpZ0p1dlbECAZn4iuNxnaP3roWStmByIKzFNvOCk6uavG0sts5HYs9mkcCcjLQlgG+ga4+Ld6iSmuAzOFFuOjdDMsWi3Qup2YJHSkfSc5pMnHcO4BWjEbC6jBwRqxuo0INZz2AjVlHZCCNbBekYBmXDZ3rVtHxhkbBQ9kUADqA0318Vm+iI79rhG514+C0u0dlvCvqV6OGe3DmvpQNabUZJ30yrdP2W5DxJKjWd2CFWmCV9qdJU9WK0xwxzBxzr3blPsruyuOd3a649SHJZaFRTbrteBTsx3oVbRRwcPHgstGY9JGR4B3oxFs3IL/gj7O6GRxBbaGPkYPda190VO80qjMGVEBLRX+Yh75WfiC29YTBJR7He69p5EFbsVKU2sK1vhvW22AgFpkPoFuqxLTMn6fbGO/1XEeKQVm1svxiEvN5mMZO2mQO/LNDrHa67TVWa1aPY444HYQqxOwMmeM60Nd/eqDcEqnMkwQeGRToXYIJtNq819V4a5dBxQeyV4XV4JxQer1AgtntgdK7uoPj8UUmOBpnTBVnRjiDjnU141KC7wuF0YLU9QLVfsbBWpY5zDzvDycFkNlmwWkdF8wuzsGVWu5gg/hClGkRZDgEkoshwC4tI+YdZbUbTapZbQ83iSGNcS1rWAm6wHZQedTmUGla2PEwytOxzHBzf7KzW2VxmnEja/PSbMu26oPBRJLK6nZLbu4Np6HNRU/oyswtdvZUdiEGZwI93Bg/fLT4FbBrsf8A6+1/+vJ+Eqq9D0MTY7RdqZrzQ9xp7GJYBQbDeRbpVnLdHSAZvcxnheDj5NUGLWV3ZCOwPAHgglijKNP9nKqoJapxXp3P2No3xNT8Ar/bm1jJq3AVoTia1yG3NVXU6ykWUyZFzy4cGkAehVqtFSzDEXfhVevin8Xl5Lus2bi3mmLEcDxKfjIxG2p9VGsTsTxXlvt6Z6OPGCafCCMVNMdQmHRmuGKiimvlnDWaLpiPkxAPhGf4kCgnFaZHcVP1ut/WWewg4SQtmiI7h1Vw+I8wVDfGJGVyeMUEqyMvSxs99zWjiSAFvBWCaJkJlhIzbLH+MLeypQ2sE1jJ+X2o/SE7+VVvSwbWh9dIWo7RM4eCQNl1ce5A9O2L5v5QP9d0B7/m2yM5dsI0HJ/SjoxooscKvdbQWncRDVxPgaeKoq9gkJCK2ZyEWZFbK9ETF7aE21OsCK6CuAL05qbQNzswQ7TVhMVou0IvRwv8ZIWPd95zkTkOCna+NaY9HSjN9lDCd5gow+Pa8kAyyOwCv3RnMRaXN2OiPNpB/NZ3ZjsVz1AtF22Rd95vNp+NEo22LIcAuLsWQ4BcVR866ZlP+IWsV7PXSHxvFMStvYEEeh4qZrawM0paQDTtA/vsa4+blGe7eo0uPRGwNktIaMLsdfAvp6lO9MlspHZ4a4ue6Q8GNujzk8k10Vf+a0fq2fiKE9LlovW1jB9CEV4uc4nyuqfaKlZQpM0hApv9U1Z17LbzwBxWpNnrtqWg4A2zRt3NA55qTJERGDsuUPJRdAvvWVm+7jxCmuFW02XR6cV7MenkyZFpWGR0puHs1OI4nP8AmpMBpIRvU20C7JIw7HHzx+KiWkUcCvJl7r1Y+kpuNW1oRtG5c+TDefIfBdLbwqM1wFZaCNNWYANI30xNf6yTlhnPVggElvZNO7KvcQpekWBzDz5IZZYXsN+KtTg5pycO/ce9EFdEW9jZ45CKXZGuc07brgfgt7B3LBJLMJAHAXXbjsK2LU6dz7HAXe0GXT+wSz+FSgqsH1vcBpK0kYtMlDxo2vnVbwvnbTDv0y0E7Z5a/vuSCQ1tD3KHp+c/J4mgVBllef3IWtPK8n4+6ngmLdLeut2NB5k/kAqB1hgO7NFYIKUXixe34H4Ka11SiPUbKL00VqmXv2JyPBFPNYvfycLkUlVIoggTR0dTHKv9ckR01F1ui4XtH+Wnex3cyajmnheo1QrbCSQ4bBRJtqeLNa4gaCSJrqb3RSNk/CHoA9lNCrHq1aLtpgdulZ5uAKq9jfWhR7RLvnI/tt9Qg+io8hwCS7GMBwSRGC9JWjC3SDpK0MjWPZ9YNa2Nw4gt8wg3WHb/ADV66ZrNWCzyAYtlLa7g9pPqwLPYZyW5V370jS0dH+mWwWwMflOBGD7rq1ZXuJw8Qq/rTpD5RbZ5BkZC1v2WdhvMNr4odan3SHAkOqKbwRkRTKijRuoUQRiFFO0JGTKCciaeiH372W1WLQcNw3SQaPBrvBAxC6cU3dscmXWlu1dwY9nuud54/FEWtHjQZcAhllN2V257ajiP7jkiENpqA3CmeA7vReqPNVF1qjuWgkVo5oPLA/BDS4ParNrpFg19MjjwOB+B8FUJWkGrV5eSar04XpOsrtiec0KDZpanHNTarm6I9tADUO0bNhQk1BoeIzBRG0MvEBQIxSR4+t6ogoMlrGo7aWGHg78blk1cO5arqE+tii7i8ffcpQdXzlpQj5VaKkj9Ily+25fRq+ctK/5q0/r5f+RyQeo3f3KhRuvPcdzqclKjcoWjcbx3knzVBKAC9+yfUJ8mgTFneAThjQf15KRHESauQeoI9pTjZRezwS7gm548qbED0rKGoUiN9QmInXhTalDKglAqBpWIOY4DAkYcVM9FHnbgUFe0e+o80c0afnGfab6oJA2jnN+sfVHNER1ljbve0c3UQfSLMhwXF2PIcElBVdadGfKLLLFTtFt5n6xvaZ5gDgSsLsk7XgODaL6JXz/puxdTbrRA0ZSOLAPdd22gcGnySAdpaRrbpOW9MOYWgOIo1wq1xwDhvBOatbNUetjvTOphg0HH9o/lzQDW4SizWazFhMNmMjmyAk4PN4tdswyBwwwW8sbjO0xy8r0GQaScJG9XkDg6u3fTcrRZbc64SGtNdodlifgaZ7AqPZsHjYK4hFWRkZOeHDbdPwXPy5J8a6zHivyXKPW2gHWscCw4OpQ7iHClDUbRTgnotbmZi8R+WeZ7lSY9JStwq041zLa4UypRToNIPqXARiprQEkDAVypj38Fqc/LPpnLg4b/AHLFpjWds0Zb1b8iK4Zearei9I3qxvwe3Yc3N2EbzvUoaQk95v7rj/EoGkonSUNe0MQQ0gjgaqXk5MvcX+nx4+sv+CbiNimRyVG1VWPSczMJGXvrNwJ4j+ylQawE4CGQnwHxVY2PlyGOBExO8D1P8l1tqmflGGje51fugY81AhDhK+84ucKHHcd27EFBYYXYLTOjWWtkcPdlcOYafisviK0nowPzEo/3f4R+SUW9fOGmTS1Wn9fL/wAjl9HjNfNdsJM0pPtda8njeNfNSD1I6jCe5RoAGyPjbVwa5wacKvDSRUY0xpVOWh/YdhsKYs7RQAtqNmNCKbiqJsVvMZI6qR1e4Yd2JTjtMH/Ql+7+aes8zgKUJ7z/AGU6KSuY/rkgDf8AyADDqpq/ZH/ZI6Vc7KGXy/NGTE3dROVCAFHpV3+hLXw/NenaRlOIs7ge9wHoCjgK6HBACbbLU7ANZGN57RHoFJZZnEVfI97uQ5NoDyRAyM2+n8khKznt7tw3BBUrE6ji2mTnDkVbdWu1aIP1sf4gq7bILsziBgTe5/zqimiJ3iaMxECS+0MLsg6ou1FMqhEfTMRwHALiUWQ4BJQCXuoCaE9wzPBZnb7LPaLTJM2yua4ihq0jstFKOLqY0GQzWmrq1hn49plj5Mm0fbb7WmppWhG6vqU1NpuBkpYbr43UbepUCuBaa5g78sVA11rZrRNEMA9xcPsO7VBzp4FCRE2VnaAp3hcPHLO3LKvXOSccmOEd1o1cNne2eLGB+W24dgPcdh8OLbHhwBb7QzG8HAoto/TcsdmfZnsiljcC1riTeAOVRTEjOtQgQozLE5LeG/tz5PHe8Ui0xx0xFTvUGzmo4Eivdsqvbq0rVNRbeK25H4340UoFDC/EKe11Sgc6tpzCehiaMgvAKcBQSGuQu1sHXCuZBHgDkpzSomkR2oz9YjhUYeiKnw+i0Loum7M7Noc13MEfBZ3Arv0YupPKK5x15OA+KlGhFfNOl3UtdpbsE0v43L6WXzXpQj5daqioM8g++4pEM2yerKcF5sjiOCbtpFQAKY/BdhcqCscqfbLtQ1kidbKgImZd65QmuTM9ppQICglXp0qFx2hSGyIJrTXMBckA2AJhrk413egH24Ve14pdAuuG0Y4HzUrRDh8psxy/SIxWuy8ptm0U+0u6pntOpsrgDXerdq30dtJvzSmsbwQxo+k2jgSTljsorrrab+muQPBa0ggggEckl5s0QDGgDANA5BJTpOw1JJJZaZL0zWf9Is72kAmMhxrSga7sn7x5KgscwAG69zttHEg86LR+mSyAy2Z97tXXtLd4BaRX94qiQWfuWoIUuknnAMICbbanDNhVgigbuTjmDcEAJtsa4UOBXWsNa4EbwQp1qs7DjdHghFqcyM9mtdyDrj6qbA5QI5g41Cn2YIJzF7qmmldvIPYkooc89XNBzJ9E84KforVuW1VewtAjOFa0LiMRUDCgO7arJbdRLZPbkJVu6M/82/H/APF342IU/VW0tFbrHfZf/wBgEV6PbNIy2uDmObSNwJJFM20AocTX0VuGWvSTPG9baLbJHNY9zBVwa4tG9wBIHiVgEehJZS+Wl0lxIDg75wk/OXHUoaE+e0hfQhVU1zif1kLwKtDXtxFReN0gHvo3DxWJlJ7a8csrrFieldGvicC+7wBJ51aFEBU7T9rkdMQ5oaASMMa0wqTQV5BRAzBatxvo8csfkTZEr5C7cXsx4KBsWwpi0SEmqefAFZ9QNVPlvyoOp2YSyMnITSVuO/ZufeQViGVTIZUJiJBoQQciDmCMwVOiHJATZIpDBvUGMKQwoJkc8rCHQvLH1bR3FwBqCCCMdoWy6qXuqJcakkVO80Ffgsl0BZBLK1rvZBvHg03vgts0dFdjaKUwqRuJxPqud35OvU4/82jMXsjgEkovZHAJLq4hKSSSwrH+ki0iS3lt0gxMbHer7VfnPCl+iBMhon9M2nrbVPJ70rqfZBo3yATbVqKcaFx4XVxxQMTNVd03HQFysL0V1M1fFstTb4rDDSSTc6h7DTxI5ByIoZsr4X3JGuY8BpLXZgPaHtrxa4HxRKzPVq6abJdt0cmySBo/aY5wPkWKm2coC1V0HBR43J0FB6c5WjUPQccjZZ33g8uutc1xaWhoGRB3kqqSnBaFqJYnGxxgOuulLiCRUC8SQaVx7NDRc+S2Tp24sZb2KzQWiNt6KVsw92XBx4SNoeYK5oaSSVrpBG5jg669uBIOBBBGJGOaesBuRXHuBcwlpO8tJaT5IvqyMJHbCRzANfUK8XPnLq9rz/jYePlOhWM4AnOibtlnEjHMdk4U4biO8HHwTpSVvbhOmC6zMDJXstERjl9i+4OLHUcCHsIy9nOmROar0DV9H6U0XFaGXJWBw2bxwOxfP9qsojmlZ7kj2VP1XFvwUxmnTk5PPVR7q9hieuLt1bc0Z8a1/oksdyxufTGSVx8GhrR5grJntW3dH7KaPgHc483uKlGLdIOjOo0jaGgUa9/Wt4Sds/eLh4IbZhvV+6cLJdms0wHtMfG4/YcHN/5HKiQkUVglNNE4Ew0p+NBc+jiw9baccmNvHvoRQcK+i1tZv0Ss7U7tzWjmSf4VpCzTYjF7I4BJKL2RwCS0BCi6XtfVQSye5G53IEhSlWOki03LBIAaF5YweLgSOTSsjI7KMFKCjwKQ0rSugrw4r2Sm3IGJX+i2XUXQ/wAmsjA4Ukk+cfvBcMB4NoKb6rN9TNEfKbWxpFWM+cfuIbkPE08KraFKjM+nCEdVZX0FQ97a9zmg/wAKyuErXemplbLAd09ObHfksiiSCbG5SY1HjKkMVDdrwaVoGj5pLDDGHSM60NIYx4cQ1wF3tBuJFDUZVoqnomxdbPFHTB0jAeBIr5K82nQ8htLmX5J3/ScQaNJxpUuIDQD3bguPL9PT+Prd2dEL5AxtayPN51BQXnEucQNgqT4K9WaEMYGilAKYCld58c0O0RoVsPac4vkpSuwV2NHxKLK4Y69s83JMrqeoZSSSXRwdWA6xR3bbah/vyHm4n4rfliPSDBc0lPudcfzY2vmCkAiE55ZYVyz/ACqvRu+Wzf4ppq7RVXXNbTDPitr1SddscAAqLmHNx3cOaxRua3DU51bFZ/1YUqKt0wwX7LE4j/xz4nuc17dveGrLbLdxxGe3djl5Lbukiy9Zo60D3Q2T9x7XHyBWDsNKpBPF3+vDLzUmFrd+0D0r6nkhsb6qbAqNQ6Lm0jlcBm5gPgB/3PJXqKStcKf2VU6M46WVx96Q+TWj81blkEofZHAJJQ+yOASWkf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715854" y="222168"/>
            <a:ext cx="6172200" cy="82144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effectLst/>
              </a:rPr>
              <a:t>UNIFORME</a:t>
            </a:r>
            <a:endParaRPr lang="es-ES" sz="48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765176" y="1793856"/>
            <a:ext cx="5760169" cy="6882601"/>
            <a:chOff x="762949" y="1043608"/>
            <a:chExt cx="5928493" cy="7738744"/>
          </a:xfrm>
        </p:grpSpPr>
        <p:pic>
          <p:nvPicPr>
            <p:cNvPr id="4104" name="Picture 8" descr="https://encrypted-tbn3.gstatic.com/images?q=tbn:ANd9GcTw1Pcz3VYYpg1uftL3eCgQdv3ozK6gptHvW5Y2qDPiLsS3hRkVl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5501" y="2709343"/>
              <a:ext cx="1800200" cy="254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https://encrypted-tbn0.gstatic.com/images?q=tbn:ANd9GcTLLXFuAJvQCVLxk63xke36q4gZCIVNO5X40sBFtrEFZMhrCF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867" y="2642068"/>
              <a:ext cx="191663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https://encrypted-tbn0.gstatic.com/images?q=tbn:ANd9GcTGkp6QaDRu49ZnfvSMzlg1eg7pUlsa_jP94d7LeZ8i-lmNKBEMT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183" y="6800921"/>
              <a:ext cx="1507745" cy="156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https://encrypted-tbn1.gstatic.com/images?q=tbn:ANd9GcRMkO1cgYfVYQK2fkTA5y2Nb6Kza_LsQMpVW3hCVUqo3dQG2Tj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945" y="6791627"/>
              <a:ext cx="2295525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encrypted-tbn3.gstatic.com/images?q=tbn:ANd9GcQCFgyJZlfSiQumdTQzc-UPg3vYCQpEKoq49219xprgJgHzl4oz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949" y="5182354"/>
              <a:ext cx="4300623" cy="1621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https://encrypted-tbn0.gstatic.com/images?q=tbn:ANd9GcQ-UXH7zpeeK-VQANhKu9VarFiSQDP9GkueYETISdgIb6MRs2o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317" y="1043608"/>
              <a:ext cx="2524125" cy="1665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https://encrypted-tbn0.gstatic.com/images?q=tbn:ANd9GcQCC48UpdL050q8GMn7fkV6xtgGH9gXYNqGvN-J8heclDzeVXKOW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03" y="1043608"/>
              <a:ext cx="3101904" cy="1598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 descr="https://encrypted-tbn0.gstatic.com/images?q=tbn:ANd9GcT-BIkz6J5RqlT768dIKyaEwd92x4Wv70oi266M1Yu59q9mB5zXl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" y="2637343"/>
              <a:ext cx="1755773" cy="261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1 Título"/>
          <p:cNvSpPr txBox="1">
            <a:spLocks/>
          </p:cNvSpPr>
          <p:nvPr/>
        </p:nvSpPr>
        <p:spPr>
          <a:xfrm>
            <a:off x="857200" y="1291624"/>
            <a:ext cx="5524128" cy="4720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s-E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EXIGENCIA  EN EL MUNDO LABORALES </a:t>
            </a:r>
            <a:r>
              <a:rPr lang="es-E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Y  EN LA FORMACIÓN LABORAL</a:t>
            </a:r>
          </a:p>
          <a:p>
            <a:endParaRPr lang="es-ES" sz="16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746206" y="1321791"/>
            <a:ext cx="6172200" cy="47206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endParaRPr lang="es-ES" sz="18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5854" y="222168"/>
            <a:ext cx="6172200" cy="821440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bg1"/>
                </a:solidFill>
                <a:effectLst/>
              </a:rPr>
              <a:t>PUNTUALIDAD</a:t>
            </a:r>
            <a:endParaRPr lang="es-ES" sz="480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510792" y="1162113"/>
            <a:ext cx="5942544" cy="7802377"/>
            <a:chOff x="510792" y="1162111"/>
            <a:chExt cx="5942544" cy="7802377"/>
          </a:xfrm>
        </p:grpSpPr>
        <p:pic>
          <p:nvPicPr>
            <p:cNvPr id="5122" name="Picture 2" descr="https://encrypted-tbn3.gstatic.com/images?q=tbn:ANd9GcRaY9CLTckftyaOlZn1q4ubixOr6YkewUdktr2X0COTtF_xfiU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573" y="1162111"/>
              <a:ext cx="3118763" cy="260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encrypted-tbn1.gstatic.com/images?q=tbn:ANd9GcRT5e11U_whp6oVvuObHMTCp74MOAPRsZ6TNpsQestX2kUsyDN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92" y="3842029"/>
              <a:ext cx="2345660" cy="201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mexicanbusinessweb.mx/wp-content/uploads/2012/08/trabajo-puntualida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557" y="3842029"/>
              <a:ext cx="3272634" cy="2026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encrypted-tbn1.gstatic.com/images?q=tbn:ANd9GcTBI8wyHL9Y__xclCUTFobCn3TX-ZfPirq0GDiWzh0MagzOzw14n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4904" y="5874636"/>
              <a:ext cx="2528838" cy="3089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s://encrypted-tbn3.gstatic.com/images?q=tbn:ANd9GcQ8izCzi_QS7VtFO3-W5kwudCQ26EByWZO0SIfHd2iVnAXfC5T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92" y="2484695"/>
              <a:ext cx="2001707" cy="1199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s://encrypted-tbn1.gstatic.com/images?q=tbn:ANd9GcRwfQAZGFueHjGoU4-_I8ytdhXMXSaoUnDj8m1UtayRLsMaCb8d8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311" y="1257857"/>
              <a:ext cx="2292262" cy="1226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https://encrypted-tbn0.gstatic.com/images?q=tbn:ANd9GcSk62awRZoHZXHicYVIfBFtATV2DjFb9L7S0ncwxCfzVQ19-ildy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27" y="5899721"/>
              <a:ext cx="1747359" cy="2416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16" descr="https://encrypted-tbn1.gstatic.com/images?q=tbn:ANd9GcQEr3kKZnDwj0-QFWvR2m_KmvzsXIU5j5vryCIs9FCGUMX2pZ875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998" y="2402767"/>
              <a:ext cx="1314575" cy="1368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43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7301" y="1283434"/>
            <a:ext cx="607607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es-CO" sz="2000" dirty="0" smtClean="0">
                <a:solidFill>
                  <a:schemeClr val="bg1"/>
                </a:solidFill>
              </a:rPr>
              <a:t>  Será </a:t>
            </a:r>
            <a:r>
              <a:rPr lang="es-CO" sz="2000" dirty="0">
                <a:solidFill>
                  <a:schemeClr val="bg1"/>
                </a:solidFill>
              </a:rPr>
              <a:t>elemento de apoyo obligatorio para el </a:t>
            </a:r>
            <a:r>
              <a:rPr lang="es-CO" sz="2000" dirty="0" smtClean="0">
                <a:solidFill>
                  <a:schemeClr val="bg1"/>
                </a:solidFill>
              </a:rPr>
              <a:t>desarrollo de </a:t>
            </a:r>
            <a:r>
              <a:rPr lang="es-CO" sz="2000" dirty="0">
                <a:solidFill>
                  <a:schemeClr val="bg1"/>
                </a:solidFill>
              </a:rPr>
              <a:t>cada </a:t>
            </a:r>
            <a:r>
              <a:rPr lang="es-CO" sz="2000" dirty="0" smtClean="0">
                <a:solidFill>
                  <a:schemeClr val="bg1"/>
                </a:solidFill>
              </a:rPr>
              <a:t>guía de aprendizaje en el salón          de clase.</a:t>
            </a:r>
          </a:p>
          <a:p>
            <a:pPr eaLnBrk="0" hangingPunct="0"/>
            <a:endParaRPr lang="es-CO" sz="2000" dirty="0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</a:pPr>
            <a:r>
              <a:rPr lang="es-CO" sz="2000" dirty="0" smtClean="0">
                <a:solidFill>
                  <a:schemeClr val="bg1"/>
                </a:solidFill>
              </a:rPr>
              <a:t>  Deberá </a:t>
            </a:r>
            <a:r>
              <a:rPr lang="es-CO" sz="2000" dirty="0">
                <a:solidFill>
                  <a:schemeClr val="bg1"/>
                </a:solidFill>
              </a:rPr>
              <a:t>contener los elementos </a:t>
            </a:r>
            <a:r>
              <a:rPr lang="es-CO" sz="2000" dirty="0" smtClean="0">
                <a:solidFill>
                  <a:schemeClr val="bg1"/>
                </a:solidFill>
              </a:rPr>
              <a:t>de desarrollo</a:t>
            </a:r>
          </a:p>
          <a:p>
            <a:pPr eaLnBrk="0" hangingPunct="0"/>
            <a:r>
              <a:rPr lang="es-CO" sz="2000" dirty="0">
                <a:solidFill>
                  <a:schemeClr val="bg1"/>
                </a:solidFill>
              </a:rPr>
              <a:t> </a:t>
            </a:r>
            <a:r>
              <a:rPr lang="es-CO" sz="2000" dirty="0" smtClean="0">
                <a:solidFill>
                  <a:schemeClr val="bg1"/>
                </a:solidFill>
              </a:rPr>
              <a:t>  de </a:t>
            </a:r>
            <a:r>
              <a:rPr lang="es-CO" sz="2000" dirty="0">
                <a:solidFill>
                  <a:schemeClr val="bg1"/>
                </a:solidFill>
              </a:rPr>
              <a:t>las </a:t>
            </a:r>
            <a:r>
              <a:rPr lang="es-CO" sz="2000" dirty="0" smtClean="0">
                <a:solidFill>
                  <a:schemeClr val="bg1"/>
                </a:solidFill>
              </a:rPr>
              <a:t>guías de aprendizaje, instrumentos, formatos de seguimientos, plan de estudio y filosofía institucional.</a:t>
            </a:r>
          </a:p>
          <a:p>
            <a:pPr eaLnBrk="0" hangingPunct="0"/>
            <a:r>
              <a:rPr lang="es-CO" sz="2000" dirty="0" smtClean="0">
                <a:solidFill>
                  <a:schemeClr val="bg1"/>
                </a:solidFill>
              </a:rPr>
              <a:t> </a:t>
            </a:r>
            <a:endParaRPr lang="es-CO" sz="2000" dirty="0">
              <a:solidFill>
                <a:schemeClr val="bg1"/>
              </a:solidFill>
            </a:endParaRPr>
          </a:p>
          <a:p>
            <a:pPr eaLnBrk="0" hangingPunct="0">
              <a:buFontTx/>
              <a:buChar char="•"/>
            </a:pPr>
            <a:r>
              <a:rPr lang="es-CO" sz="2000" dirty="0" smtClean="0">
                <a:solidFill>
                  <a:schemeClr val="bg1"/>
                </a:solidFill>
              </a:rPr>
              <a:t>  El </a:t>
            </a:r>
            <a:r>
              <a:rPr lang="es-CO" sz="2000" dirty="0">
                <a:solidFill>
                  <a:schemeClr val="bg1"/>
                </a:solidFill>
              </a:rPr>
              <a:t>portafolio se debe </a:t>
            </a:r>
            <a:r>
              <a:rPr lang="es-CO" sz="2000" dirty="0" smtClean="0">
                <a:solidFill>
                  <a:schemeClr val="bg1"/>
                </a:solidFill>
              </a:rPr>
              <a:t>organizar en </a:t>
            </a:r>
            <a:r>
              <a:rPr lang="es-CO" sz="2000" dirty="0">
                <a:solidFill>
                  <a:schemeClr val="bg1"/>
                </a:solidFill>
              </a:rPr>
              <a:t>un </a:t>
            </a:r>
            <a:r>
              <a:rPr lang="es-CO" sz="2000" dirty="0" smtClean="0">
                <a:solidFill>
                  <a:schemeClr val="bg1"/>
                </a:solidFill>
              </a:rPr>
              <a:t>folder</a:t>
            </a:r>
          </a:p>
          <a:p>
            <a:pPr eaLnBrk="0" hangingPunct="0"/>
            <a:r>
              <a:rPr lang="es-CO" sz="2000" dirty="0">
                <a:solidFill>
                  <a:schemeClr val="bg1"/>
                </a:solidFill>
              </a:rPr>
              <a:t> </a:t>
            </a:r>
            <a:r>
              <a:rPr lang="es-CO" sz="2000" dirty="0" smtClean="0">
                <a:solidFill>
                  <a:schemeClr val="bg1"/>
                </a:solidFill>
              </a:rPr>
              <a:t>  plastificado con los documentos legajado y mantener en condiciones </a:t>
            </a:r>
            <a:r>
              <a:rPr lang="es-CO" sz="2000" dirty="0">
                <a:solidFill>
                  <a:schemeClr val="bg1"/>
                </a:solidFill>
              </a:rPr>
              <a:t>de </a:t>
            </a:r>
            <a:r>
              <a:rPr lang="es-CO" sz="2000" dirty="0" smtClean="0">
                <a:solidFill>
                  <a:schemeClr val="bg1"/>
                </a:solidFill>
              </a:rPr>
              <a:t>orden </a:t>
            </a:r>
            <a:r>
              <a:rPr lang="es-CO" sz="2000" dirty="0">
                <a:solidFill>
                  <a:schemeClr val="bg1"/>
                </a:solidFill>
              </a:rPr>
              <a:t>y pulcritud</a:t>
            </a:r>
            <a:r>
              <a:rPr lang="es-CO" sz="2000" dirty="0" smtClean="0">
                <a:solidFill>
                  <a:schemeClr val="bg1"/>
                </a:solidFill>
              </a:rPr>
              <a:t>.</a:t>
            </a:r>
          </a:p>
          <a:p>
            <a:pPr eaLnBrk="0" hangingPunct="0">
              <a:buFontTx/>
              <a:buChar char="•"/>
            </a:pPr>
            <a:endParaRPr lang="es-CO" sz="2000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es-ES" sz="2000" i="1" dirty="0">
                <a:solidFill>
                  <a:schemeClr val="bg1"/>
                </a:solidFill>
                <a:cs typeface="Calibri" pitchFamily="34" charset="0"/>
              </a:rPr>
              <a:t>El portafolio es una herramienta de control para el Coordinador Académico, el tutor y </a:t>
            </a:r>
            <a:r>
              <a:rPr lang="es-ES" sz="2000" i="1" dirty="0" smtClean="0">
                <a:solidFill>
                  <a:schemeClr val="bg1"/>
                </a:solidFill>
                <a:cs typeface="Calibri" pitchFamily="34" charset="0"/>
              </a:rPr>
              <a:t>los alumnos</a:t>
            </a:r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.</a:t>
            </a:r>
            <a:endParaRPr lang="es-ES" sz="2000" dirty="0">
              <a:solidFill>
                <a:schemeClr val="bg1"/>
              </a:solidFill>
              <a:cs typeface="Calibri" pitchFamily="34" charset="0"/>
            </a:endParaRPr>
          </a:p>
          <a:p>
            <a:pPr eaLnBrk="0" hangingPunct="0">
              <a:buFontTx/>
              <a:buChar char="•"/>
            </a:pP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620688" y="539552"/>
            <a:ext cx="6172200" cy="605416"/>
          </a:xfrm>
        </p:spPr>
        <p:txBody>
          <a:bodyPr/>
          <a:lstStyle/>
          <a:p>
            <a:pPr rtl="0" eaLnBrk="0" fontAlgn="base" hangingPunct="0"/>
            <a:r>
              <a:rPr lang="es-ES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PORTAFOLIO DE EVIDENCIA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13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908720" y="1835696"/>
            <a:ext cx="514616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s-ES" dirty="0" smtClean="0">
                <a:solidFill>
                  <a:prstClr val="black"/>
                </a:solidFill>
              </a:rPr>
              <a:t>1. Portada</a:t>
            </a:r>
            <a:endParaRPr lang="es-ES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Centro de sistemas de Antioquia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Censa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Profesión y demás títulos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Nombres y apellidos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Ciudad</a:t>
            </a:r>
            <a:endParaRPr lang="es-ES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Año</a:t>
            </a:r>
          </a:p>
          <a:p>
            <a:pPr lvl="0"/>
            <a:r>
              <a:rPr lang="es-ES" dirty="0" smtClean="0">
                <a:solidFill>
                  <a:prstClr val="black"/>
                </a:solidFill>
              </a:rPr>
              <a:t>2.  Formato </a:t>
            </a:r>
            <a:r>
              <a:rPr lang="es-ES" dirty="0">
                <a:solidFill>
                  <a:prstClr val="black"/>
                </a:solidFill>
              </a:rPr>
              <a:t>de orden de portafolios del Alumnos</a:t>
            </a:r>
          </a:p>
          <a:p>
            <a:pPr lvl="0"/>
            <a:r>
              <a:rPr lang="es-ES" dirty="0" smtClean="0">
                <a:solidFill>
                  <a:prstClr val="black"/>
                </a:solidFill>
              </a:rPr>
              <a:t>3.  Formato </a:t>
            </a:r>
            <a:r>
              <a:rPr lang="es-ES" dirty="0">
                <a:solidFill>
                  <a:prstClr val="black"/>
                </a:solidFill>
              </a:rPr>
              <a:t>de orden de portafolios del Tutor</a:t>
            </a:r>
          </a:p>
          <a:p>
            <a:pPr marL="342900" lvl="0" indent="-342900">
              <a:buAutoNum type="arabicPeriod" startAt="4"/>
            </a:pPr>
            <a:r>
              <a:rPr lang="es-ES" dirty="0" smtClean="0">
                <a:solidFill>
                  <a:prstClr val="black"/>
                </a:solidFill>
              </a:rPr>
              <a:t>Himno </a:t>
            </a:r>
            <a:r>
              <a:rPr lang="es-ES" dirty="0">
                <a:solidFill>
                  <a:prstClr val="black"/>
                </a:solidFill>
              </a:rPr>
              <a:t>de </a:t>
            </a:r>
            <a:r>
              <a:rPr lang="es-ES" dirty="0" smtClean="0">
                <a:solidFill>
                  <a:prstClr val="black"/>
                </a:solidFill>
              </a:rPr>
              <a:t>censa</a:t>
            </a:r>
          </a:p>
          <a:p>
            <a:pPr marL="342900" lvl="0" indent="-342900">
              <a:buAutoNum type="arabicPeriod" startAt="4"/>
            </a:pPr>
            <a:r>
              <a:rPr lang="es-ES" dirty="0">
                <a:solidFill>
                  <a:prstClr val="black"/>
                </a:solidFill>
              </a:rPr>
              <a:t>Misión institucional</a:t>
            </a:r>
          </a:p>
          <a:p>
            <a:pPr marL="342900" lvl="0" indent="-342900">
              <a:buAutoNum type="arabicPeriod" startAt="5"/>
            </a:pPr>
            <a:r>
              <a:rPr lang="es-ES" dirty="0" smtClean="0">
                <a:solidFill>
                  <a:prstClr val="black"/>
                </a:solidFill>
              </a:rPr>
              <a:t>Visión institucional</a:t>
            </a:r>
          </a:p>
          <a:p>
            <a:pPr marL="342900" indent="-342900">
              <a:buFontTx/>
              <a:buAutoNum type="arabicPeriod" startAt="5"/>
            </a:pPr>
            <a:r>
              <a:rPr lang="es-ES" dirty="0">
                <a:solidFill>
                  <a:prstClr val="black"/>
                </a:solidFill>
              </a:rPr>
              <a:t>Objetivos General </a:t>
            </a:r>
            <a:r>
              <a:rPr lang="es-ES" dirty="0" smtClean="0">
                <a:solidFill>
                  <a:prstClr val="black"/>
                </a:solidFill>
              </a:rPr>
              <a:t>institucional</a:t>
            </a:r>
          </a:p>
          <a:p>
            <a:pPr lvl="0"/>
            <a:r>
              <a:rPr lang="es-ES" dirty="0" smtClean="0">
                <a:solidFill>
                  <a:prstClr val="black"/>
                </a:solidFill>
              </a:rPr>
              <a:t>7.  Política </a:t>
            </a:r>
            <a:r>
              <a:rPr lang="es-ES" dirty="0">
                <a:solidFill>
                  <a:prstClr val="black"/>
                </a:solidFill>
              </a:rPr>
              <a:t>de calidad</a:t>
            </a:r>
          </a:p>
          <a:p>
            <a:pPr lvl="0"/>
            <a:r>
              <a:rPr lang="es-ES" dirty="0" smtClean="0">
                <a:solidFill>
                  <a:prstClr val="black"/>
                </a:solidFill>
              </a:rPr>
              <a:t>8.  Reglamento </a:t>
            </a:r>
            <a:r>
              <a:rPr lang="es-ES" dirty="0">
                <a:solidFill>
                  <a:prstClr val="black"/>
                </a:solidFill>
              </a:rPr>
              <a:t>de sala de </a:t>
            </a:r>
            <a:r>
              <a:rPr lang="es-ES" dirty="0" smtClean="0">
                <a:solidFill>
                  <a:prstClr val="black"/>
                </a:solidFill>
              </a:rPr>
              <a:t>computo</a:t>
            </a:r>
          </a:p>
          <a:p>
            <a:pPr lvl="0"/>
            <a:r>
              <a:rPr lang="es-ES" dirty="0" smtClean="0">
                <a:solidFill>
                  <a:prstClr val="black"/>
                </a:solidFill>
              </a:rPr>
              <a:t>10. Reglamento de auditorio</a:t>
            </a:r>
          </a:p>
          <a:p>
            <a:pPr marL="342900" lvl="0" indent="-342900">
              <a:buFont typeface="+mj-lt"/>
              <a:buAutoNum type="arabicPeriod"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0721" y="354359"/>
            <a:ext cx="5967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es-ES" sz="28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548680" y="827584"/>
            <a:ext cx="6172200" cy="1019944"/>
          </a:xfrm>
        </p:spPr>
        <p:txBody>
          <a:bodyPr>
            <a:noAutofit/>
          </a:bodyPr>
          <a:lstStyle/>
          <a:p>
            <a:pPr rtl="0" eaLnBrk="0" fontAlgn="base" hangingPunct="0"/>
            <a:r>
              <a:rPr lang="es-ES" sz="28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ORDEN DEL PORTAFOLIO DE EVIDENCIAS DEL TUTOR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7763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0689" y="2123729"/>
            <a:ext cx="59046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11. Actas de reuniones, circulares, comunicados 	informaciones y demás.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12. Formato </a:t>
            </a:r>
            <a:r>
              <a:rPr lang="es-ES" dirty="0">
                <a:solidFill>
                  <a:prstClr val="black"/>
                </a:solidFill>
              </a:rPr>
              <a:t>de Relación de disponibilidad de </a:t>
            </a:r>
            <a:r>
              <a:rPr lang="es-ES" dirty="0" smtClean="0">
                <a:solidFill>
                  <a:prstClr val="black"/>
                </a:solidFill>
              </a:rPr>
              <a:t>horarios.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13. Formato </a:t>
            </a:r>
            <a:r>
              <a:rPr lang="es-ES" dirty="0">
                <a:solidFill>
                  <a:prstClr val="black"/>
                </a:solidFill>
              </a:rPr>
              <a:t>de Registro de perfil del </a:t>
            </a:r>
            <a:r>
              <a:rPr lang="es-ES" dirty="0" smtClean="0">
                <a:solidFill>
                  <a:prstClr val="black"/>
                </a:solidFill>
              </a:rPr>
              <a:t>tutor.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14. Formato </a:t>
            </a:r>
            <a:r>
              <a:rPr lang="es-ES" dirty="0">
                <a:solidFill>
                  <a:prstClr val="black"/>
                </a:solidFill>
              </a:rPr>
              <a:t>de Asignación y Aceptación de carga </a:t>
            </a:r>
            <a:r>
              <a:rPr lang="es-ES" dirty="0" smtClean="0">
                <a:solidFill>
                  <a:prstClr val="black"/>
                </a:solidFill>
              </a:rPr>
              <a:t>	académica 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15. Planes </a:t>
            </a:r>
            <a:r>
              <a:rPr lang="es-ES" dirty="0">
                <a:solidFill>
                  <a:prstClr val="black"/>
                </a:solidFill>
              </a:rPr>
              <a:t>de estudio de </a:t>
            </a:r>
            <a:r>
              <a:rPr lang="es-ES" dirty="0" smtClean="0">
                <a:solidFill>
                  <a:prstClr val="black"/>
                </a:solidFill>
              </a:rPr>
              <a:t>todos los </a:t>
            </a:r>
            <a:r>
              <a:rPr lang="es-ES" dirty="0">
                <a:solidFill>
                  <a:prstClr val="black"/>
                </a:solidFill>
              </a:rPr>
              <a:t>programas técnicos </a:t>
            </a:r>
            <a:r>
              <a:rPr lang="es-ES" dirty="0" smtClean="0">
                <a:solidFill>
                  <a:prstClr val="black"/>
                </a:solidFill>
              </a:rPr>
              <a:t>	laborales.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16. Perfil </a:t>
            </a:r>
            <a:r>
              <a:rPr lang="es-ES" dirty="0">
                <a:solidFill>
                  <a:prstClr val="black"/>
                </a:solidFill>
              </a:rPr>
              <a:t>ocupacional y Proyección de desempeño de </a:t>
            </a:r>
            <a:r>
              <a:rPr lang="es-ES" dirty="0" smtClean="0">
                <a:solidFill>
                  <a:prstClr val="black"/>
                </a:solidFill>
              </a:rPr>
              <a:t>	todos </a:t>
            </a:r>
            <a:r>
              <a:rPr lang="es-ES" dirty="0">
                <a:solidFill>
                  <a:prstClr val="black"/>
                </a:solidFill>
              </a:rPr>
              <a:t>los programas  técnicos.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17. Guías de aprendizaje vigentes por programa.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18.  Instrumento </a:t>
            </a:r>
            <a:r>
              <a:rPr lang="es-ES" dirty="0">
                <a:solidFill>
                  <a:prstClr val="black"/>
                </a:solidFill>
              </a:rPr>
              <a:t>de </a:t>
            </a:r>
            <a:r>
              <a:rPr lang="es-ES" dirty="0" smtClean="0">
                <a:solidFill>
                  <a:prstClr val="black"/>
                </a:solidFill>
              </a:rPr>
              <a:t>evaluación por guías.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19. Cronograma de actividades por guías en desarrollo.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20. Planillas </a:t>
            </a:r>
            <a:r>
              <a:rPr lang="es-ES" dirty="0">
                <a:solidFill>
                  <a:prstClr val="black"/>
                </a:solidFill>
              </a:rPr>
              <a:t>de información académico definitivas </a:t>
            </a:r>
            <a:r>
              <a:rPr lang="es-ES" dirty="0" smtClean="0">
                <a:solidFill>
                  <a:prstClr val="black"/>
                </a:solidFill>
              </a:rPr>
              <a:t>	según </a:t>
            </a:r>
            <a:r>
              <a:rPr lang="es-ES" dirty="0">
                <a:solidFill>
                  <a:prstClr val="black"/>
                </a:solidFill>
              </a:rPr>
              <a:t>los </a:t>
            </a:r>
            <a:r>
              <a:rPr lang="es-ES" dirty="0" smtClean="0">
                <a:solidFill>
                  <a:prstClr val="black"/>
                </a:solidFill>
              </a:rPr>
              <a:t>grupos </a:t>
            </a:r>
            <a:r>
              <a:rPr lang="es-ES" dirty="0">
                <a:solidFill>
                  <a:prstClr val="black"/>
                </a:solidFill>
              </a:rPr>
              <a:t>en que se va a  </a:t>
            </a:r>
            <a:r>
              <a:rPr lang="es-ES" dirty="0" smtClean="0">
                <a:solidFill>
                  <a:prstClr val="black"/>
                </a:solidFill>
              </a:rPr>
              <a:t>impartir </a:t>
            </a:r>
            <a:r>
              <a:rPr lang="es-ES" dirty="0">
                <a:solidFill>
                  <a:prstClr val="black"/>
                </a:solidFill>
              </a:rPr>
              <a:t>tutoría en </a:t>
            </a:r>
            <a:r>
              <a:rPr lang="es-ES" dirty="0" smtClean="0">
                <a:solidFill>
                  <a:prstClr val="black"/>
                </a:solidFill>
              </a:rPr>
              <a:t>	las </a:t>
            </a:r>
            <a:r>
              <a:rPr lang="es-ES" dirty="0">
                <a:solidFill>
                  <a:prstClr val="black"/>
                </a:solidFill>
              </a:rPr>
              <a:t>unidades de </a:t>
            </a:r>
            <a:r>
              <a:rPr lang="es-ES" dirty="0" smtClean="0">
                <a:solidFill>
                  <a:prstClr val="black"/>
                </a:solidFill>
              </a:rPr>
              <a:t>aprendizajes por </a:t>
            </a:r>
            <a:r>
              <a:rPr lang="es-ES" dirty="0">
                <a:solidFill>
                  <a:prstClr val="black"/>
                </a:solidFill>
              </a:rPr>
              <a:t>el mes actual. </a:t>
            </a:r>
          </a:p>
          <a:p>
            <a:pPr lvl="0">
              <a:tabLst>
                <a:tab pos="355600" algn="l"/>
              </a:tabLst>
            </a:pPr>
            <a:r>
              <a:rPr lang="es-ES" dirty="0" smtClean="0">
                <a:solidFill>
                  <a:prstClr val="black"/>
                </a:solidFill>
              </a:rPr>
              <a:t>21. Planilla </a:t>
            </a:r>
            <a:r>
              <a:rPr lang="es-ES" dirty="0">
                <a:solidFill>
                  <a:prstClr val="black"/>
                </a:solidFill>
              </a:rPr>
              <a:t>de registro y control de desarrollo de </a:t>
            </a:r>
            <a:r>
              <a:rPr lang="es-ES" dirty="0" smtClean="0">
                <a:solidFill>
                  <a:prstClr val="black"/>
                </a:solidFill>
              </a:rPr>
              <a:t>	asignaturas.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476672" y="671736"/>
            <a:ext cx="6172200" cy="1524000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ORDEN DEL PORTAFOLIO</a:t>
            </a:r>
            <a:r>
              <a:rPr lang="es-ES" sz="28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EVIDENCIAS DEL TUTOR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6600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674694" y="1691682"/>
            <a:ext cx="59406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Portada.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Centro de sistemas de Antioquia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CENSA</a:t>
            </a:r>
            <a:endParaRPr lang="es-ES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Programa Técnico</a:t>
            </a:r>
            <a:endParaRPr lang="es-ES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Nombres y </a:t>
            </a:r>
            <a:r>
              <a:rPr lang="es-ES" dirty="0" smtClean="0">
                <a:solidFill>
                  <a:prstClr val="black"/>
                </a:solidFill>
              </a:rPr>
              <a:t>apellidos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 smtClean="0">
                <a:solidFill>
                  <a:prstClr val="black"/>
                </a:solidFill>
              </a:rPr>
              <a:t>Número de Folio</a:t>
            </a:r>
            <a:endParaRPr lang="es-ES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Cuidad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S" dirty="0">
                <a:solidFill>
                  <a:prstClr val="black"/>
                </a:solidFill>
              </a:rPr>
              <a:t>Año</a:t>
            </a: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Formato </a:t>
            </a:r>
            <a:r>
              <a:rPr lang="es-ES" dirty="0">
                <a:solidFill>
                  <a:schemeClr val="bg1"/>
                </a:solidFill>
              </a:rPr>
              <a:t>de orden del portafolio del </a:t>
            </a:r>
            <a:r>
              <a:rPr lang="es-ES" dirty="0" smtClean="0">
                <a:solidFill>
                  <a:schemeClr val="bg1"/>
                </a:solidFill>
              </a:rPr>
              <a:t>Alumno.</a:t>
            </a:r>
            <a:endParaRPr lang="es-ES" dirty="0">
              <a:solidFill>
                <a:schemeClr val="bg1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Himno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censa.</a:t>
            </a:r>
          </a:p>
          <a:p>
            <a:pPr marL="342900" indent="-342900">
              <a:buFontTx/>
              <a:buAutoNum type="arabicPeriod" startAt="2"/>
            </a:pPr>
            <a:r>
              <a:rPr lang="es-ES" dirty="0">
                <a:solidFill>
                  <a:schemeClr val="bg1"/>
                </a:solidFill>
              </a:rPr>
              <a:t>Misión institucional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Visión institucional.</a:t>
            </a:r>
          </a:p>
          <a:p>
            <a:pPr marL="342900" indent="-342900">
              <a:buFontTx/>
              <a:buAutoNum type="arabicPeriod" startAt="2"/>
            </a:pPr>
            <a:r>
              <a:rPr lang="es-ES" dirty="0">
                <a:solidFill>
                  <a:schemeClr val="bg1"/>
                </a:solidFill>
              </a:rPr>
              <a:t>Objetivos General institucional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Política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calidad.</a:t>
            </a:r>
            <a:endParaRPr lang="es-ES" dirty="0">
              <a:solidFill>
                <a:schemeClr val="bg1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Plan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estudio. </a:t>
            </a:r>
            <a:endParaRPr lang="es-ES" dirty="0">
              <a:solidFill>
                <a:schemeClr val="bg1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Perfil </a:t>
            </a:r>
            <a:r>
              <a:rPr lang="es-ES" dirty="0">
                <a:solidFill>
                  <a:schemeClr val="bg1"/>
                </a:solidFill>
              </a:rPr>
              <a:t>ocupacional y Proyección de </a:t>
            </a:r>
            <a:r>
              <a:rPr lang="es-ES" dirty="0" smtClean="0">
                <a:solidFill>
                  <a:schemeClr val="bg1"/>
                </a:solidFill>
              </a:rPr>
              <a:t>desempeño del programa técnico.</a:t>
            </a: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Formato </a:t>
            </a:r>
            <a:r>
              <a:rPr lang="es-ES" dirty="0">
                <a:solidFill>
                  <a:schemeClr val="bg1"/>
                </a:solidFill>
              </a:rPr>
              <a:t>de seguimiento de unidad </a:t>
            </a:r>
            <a:r>
              <a:rPr lang="es-ES" dirty="0" smtClean="0">
                <a:solidFill>
                  <a:schemeClr val="bg1"/>
                </a:solidFill>
              </a:rPr>
              <a:t>aprendizaje.</a:t>
            </a: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Guías </a:t>
            </a:r>
            <a:r>
              <a:rPr lang="es-ES" dirty="0">
                <a:solidFill>
                  <a:schemeClr val="bg1"/>
                </a:solidFill>
              </a:rPr>
              <a:t>de la Unidad de aprendizaje </a:t>
            </a:r>
            <a:r>
              <a:rPr lang="es-ES" dirty="0" smtClean="0">
                <a:solidFill>
                  <a:schemeClr val="bg1"/>
                </a:solidFill>
              </a:rPr>
              <a:t>vigente.</a:t>
            </a: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Instrumento de evaluación.</a:t>
            </a:r>
            <a:endParaRPr lang="es-ES" dirty="0">
              <a:solidFill>
                <a:schemeClr val="bg1"/>
              </a:solidFill>
            </a:endParaRPr>
          </a:p>
          <a:p>
            <a:pPr marL="342900" lvl="0" indent="-342900">
              <a:buAutoNum type="arabicPeriod" startAt="2"/>
            </a:pPr>
            <a:r>
              <a:rPr lang="es-ES" dirty="0" smtClean="0">
                <a:solidFill>
                  <a:schemeClr val="bg1"/>
                </a:solidFill>
              </a:rPr>
              <a:t>Todo </a:t>
            </a:r>
            <a:r>
              <a:rPr lang="es-ES" dirty="0">
                <a:solidFill>
                  <a:schemeClr val="bg1"/>
                </a:solidFill>
              </a:rPr>
              <a:t>tipo de evento </a:t>
            </a:r>
            <a:r>
              <a:rPr lang="es-ES" dirty="0" smtClean="0">
                <a:solidFill>
                  <a:schemeClr val="bg1"/>
                </a:solidFill>
              </a:rPr>
              <a:t>académico.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97160" y="677476"/>
            <a:ext cx="6172200" cy="1008112"/>
          </a:xfrm>
        </p:spPr>
        <p:txBody>
          <a:bodyPr>
            <a:normAutofit/>
          </a:bodyPr>
          <a:lstStyle/>
          <a:p>
            <a:pPr rtl="0" eaLnBrk="0" fontAlgn="base" hangingPunct="0"/>
            <a:r>
              <a:rPr lang="es-ES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ORDEN DEL PORTAFOLIO DE 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rtl="0" eaLnBrk="0" fontAlgn="base" hangingPunct="0"/>
            <a:r>
              <a:rPr lang="es-ES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EVIDENCIAS DEL ALUMNO</a:t>
            </a:r>
            <a:endParaRPr lang="es-E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0.gstatic.com/images?q=tbn:ANd9GcQiDzCdOf5KRhr-aMjEy_W686UdRcG1Pe0QzwD4fzPH9C7J2q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30" y="1613251"/>
            <a:ext cx="5184575" cy="42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07752" y="0"/>
            <a:ext cx="6172200" cy="1524000"/>
          </a:xfrm>
        </p:spPr>
        <p:txBody>
          <a:bodyPr>
            <a:normAutofit fontScale="90000"/>
          </a:bodyPr>
          <a:lstStyle/>
          <a:p>
            <a:pPr rtl="0" eaLnBrk="1" fontAlgn="base" hangingPunct="1"/>
            <a:r>
              <a:rPr lang="es-CO" sz="4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COSTOS INSTITUCIONALES 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5451707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sp>
        <p:nvSpPr>
          <p:cNvPr id="6" name="5 Rectángulo"/>
          <p:cNvSpPr/>
          <p:nvPr/>
        </p:nvSpPr>
        <p:spPr>
          <a:xfrm>
            <a:off x="836712" y="1849695"/>
            <a:ext cx="50765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20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Oficina 202</a:t>
            </a:r>
          </a:p>
          <a:p>
            <a:pPr algn="ctr">
              <a:defRPr/>
            </a:pP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Natalia </a:t>
            </a:r>
            <a:r>
              <a:rPr lang="es-ES" sz="32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Ríos García</a:t>
            </a:r>
          </a:p>
          <a:p>
            <a:pPr algn="ctr">
              <a:defRPr/>
            </a:pP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  <a:hlinkClick r:id="rId2"/>
              </a:rPr>
              <a:t>nrios@censa.edu.co</a:t>
            </a:r>
            <a:endParaRPr lang="es-ES" sz="32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 </a:t>
            </a:r>
            <a:r>
              <a:rPr lang="es-ES" sz="32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Tel: </a:t>
            </a: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5319971</a:t>
            </a:r>
          </a:p>
          <a:p>
            <a:pPr algn="ctr">
              <a:defRPr/>
            </a:pPr>
            <a:r>
              <a:rPr lang="es-ES" sz="32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+mn-cs"/>
              </a:rPr>
              <a:t>4445556 Ext. 607</a:t>
            </a:r>
          </a:p>
          <a:p>
            <a:pPr algn="ctr">
              <a:defRPr/>
            </a:pPr>
            <a:endParaRPr lang="es-ES" sz="16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COMPRAS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ENTREGA DE MARCADORES Y BORRADORES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CERTIFICACIONES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CONVENIOS DE PAGOS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PAZ Y SALVO (PRACTICA Y </a:t>
            </a:r>
            <a:r>
              <a:rPr lang="es-ES" sz="14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</a:t>
            </a: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ERTIFICACIONES)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4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COPIA DE </a:t>
            </a: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RECIBO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REPORTES DE PAGOS A DOCENTES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NOMIMA DE DOCENTES Y </a:t>
            </a:r>
            <a:r>
              <a:rPr lang="es-ES" sz="14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NOVEDADES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s-ES" sz="12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es-ES" sz="12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2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endParaRPr lang="es-E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3 Título"/>
          <p:cNvSpPr txBox="1">
            <a:spLocks/>
          </p:cNvSpPr>
          <p:nvPr/>
        </p:nvSpPr>
        <p:spPr>
          <a:xfrm>
            <a:off x="862773" y="0"/>
            <a:ext cx="6172200" cy="104360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s-ES" sz="40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25527" dist="22987" dir="7020000" algn="tl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+mn-ea"/>
                <a:cs typeface="Arial"/>
              </a:rPr>
              <a:t>ÁREA DE TESORERIA</a:t>
            </a:r>
            <a:endParaRPr lang="es-ES" sz="4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8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de diapositiv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538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48681" y="1043609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COSTOS PARA PROGRAMAS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EN HORARIOS NORMAL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20688" y="1763689"/>
            <a:ext cx="57186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chemeClr val="bg1"/>
                </a:solidFill>
              </a:rPr>
              <a:t>SEMESTRE</a:t>
            </a:r>
          </a:p>
          <a:p>
            <a:r>
              <a:rPr lang="es-ES" sz="1400" dirty="0">
                <a:solidFill>
                  <a:schemeClr val="bg1"/>
                </a:solidFill>
              </a:rPr>
              <a:t>MATRICULA			$      </a:t>
            </a:r>
            <a:r>
              <a:rPr lang="es-ES" sz="1400" dirty="0" smtClean="0">
                <a:solidFill>
                  <a:schemeClr val="bg1"/>
                </a:solidFill>
              </a:rPr>
              <a:t>70.000</a:t>
            </a:r>
            <a:endParaRPr lang="es-ES" sz="1400" dirty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VALOR 				</a:t>
            </a:r>
            <a:r>
              <a:rPr lang="es-ES" sz="1400" dirty="0" smtClean="0">
                <a:solidFill>
                  <a:srgbClr val="FF0000"/>
                </a:solidFill>
              </a:rPr>
              <a:t>$ 1.283.416  </a:t>
            </a:r>
            <a:r>
              <a:rPr lang="es-ES" sz="1400" dirty="0" smtClean="0">
                <a:solidFill>
                  <a:schemeClr val="bg1"/>
                </a:solidFill>
              </a:rPr>
              <a:t>(100 %)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VALOR SUBSIDIO INSTITUCIONAL 	</a:t>
            </a:r>
            <a:r>
              <a:rPr lang="es-ES" sz="1400" dirty="0" smtClean="0">
                <a:solidFill>
                  <a:srgbClr val="FF0000"/>
                </a:solidFill>
              </a:rPr>
              <a:t>$    863.416  (67.3%)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VALOR A PAGAR ALUMNO		$    420.000  </a:t>
            </a:r>
            <a:r>
              <a:rPr lang="es-ES" sz="1400" dirty="0" smtClean="0">
                <a:solidFill>
                  <a:srgbClr val="FF0000"/>
                </a:solidFill>
              </a:rPr>
              <a:t>(32.7%)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6 CUOTAS MENSUALES		$      70.000</a:t>
            </a: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PLAN DE PRONTO PAGO</a:t>
            </a:r>
          </a:p>
          <a:p>
            <a:pPr algn="ctr"/>
            <a:endParaRPr lang="es-ES" sz="800" b="1" dirty="0" smtClean="0">
              <a:solidFill>
                <a:schemeClr val="bg1"/>
              </a:solidFill>
            </a:endParaRPr>
          </a:p>
          <a:p>
            <a:r>
              <a:rPr lang="es-ES" sz="1400" b="1" dirty="0" smtClean="0">
                <a:solidFill>
                  <a:schemeClr val="bg1"/>
                </a:solidFill>
              </a:rPr>
              <a:t>PERIODO DE LA GUIA      DESCUENTOS       VALOR </a:t>
            </a:r>
            <a:r>
              <a:rPr lang="es-ES" sz="14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1er                  Semana	        $ 10.000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smtClean="0">
                <a:solidFill>
                  <a:schemeClr val="bg1"/>
                </a:solidFill>
              </a:rPr>
              <a:t>             $ </a:t>
            </a:r>
            <a:r>
              <a:rPr lang="es-ES" sz="1400" dirty="0" smtClean="0">
                <a:solidFill>
                  <a:schemeClr val="bg1"/>
                </a:solidFill>
              </a:rPr>
              <a:t>65.000 </a:t>
            </a:r>
            <a:r>
              <a:rPr lang="es-ES" sz="1000" dirty="0" smtClean="0">
                <a:solidFill>
                  <a:schemeClr val="bg1"/>
                </a:solidFill>
              </a:rPr>
              <a:t>PAGO OPORTUNO</a:t>
            </a:r>
            <a:endParaRPr lang="es-ES" sz="1050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2da, 3er y 4ta Semana	        $   5.000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smtClean="0">
                <a:solidFill>
                  <a:schemeClr val="bg1"/>
                </a:solidFill>
              </a:rPr>
              <a:t>             $ </a:t>
            </a:r>
            <a:r>
              <a:rPr lang="es-ES" sz="1400" dirty="0" smtClean="0">
                <a:solidFill>
                  <a:schemeClr val="bg1"/>
                </a:solidFill>
              </a:rPr>
              <a:t>70</a:t>
            </a:r>
            <a:r>
              <a:rPr lang="es-ES" sz="1400" dirty="0" smtClean="0">
                <a:solidFill>
                  <a:schemeClr val="bg1"/>
                </a:solidFill>
              </a:rPr>
              <a:t>.000 </a:t>
            </a:r>
            <a:r>
              <a:rPr lang="es-ES" sz="1000" dirty="0" smtClean="0">
                <a:solidFill>
                  <a:schemeClr val="bg1"/>
                </a:solidFill>
              </a:rPr>
              <a:t>PAGO MODERADO</a:t>
            </a:r>
            <a:endParaRPr lang="es-ES" sz="1400" dirty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A Partir 5ta     Semana         $          0              $ </a:t>
            </a:r>
            <a:r>
              <a:rPr lang="es-ES" sz="1400" dirty="0" smtClean="0">
                <a:solidFill>
                  <a:schemeClr val="bg1"/>
                </a:solidFill>
              </a:rPr>
              <a:t>75.000 </a:t>
            </a:r>
            <a:r>
              <a:rPr lang="es-ES" sz="1000" dirty="0" smtClean="0">
                <a:solidFill>
                  <a:schemeClr val="bg1"/>
                </a:solidFill>
              </a:rPr>
              <a:t>PAGO NORMAL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48682" y="457200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COSTOS PARA PROGRAMAS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EN HORARIOS ESPECIAL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0692" y="5429246"/>
            <a:ext cx="56886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chemeClr val="bg1"/>
                </a:solidFill>
              </a:rPr>
              <a:t>SEMESTRE</a:t>
            </a:r>
          </a:p>
          <a:p>
            <a:r>
              <a:rPr lang="es-ES" sz="1400" dirty="0">
                <a:solidFill>
                  <a:schemeClr val="bg1"/>
                </a:solidFill>
              </a:rPr>
              <a:t>MATRICULA			$      </a:t>
            </a:r>
            <a:r>
              <a:rPr lang="es-ES" sz="1400" dirty="0" smtClean="0">
                <a:solidFill>
                  <a:schemeClr val="bg1"/>
                </a:solidFill>
              </a:rPr>
              <a:t>45.000</a:t>
            </a:r>
            <a:endParaRPr lang="es-ES" sz="1400" dirty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VALOR </a:t>
            </a:r>
            <a:r>
              <a:rPr lang="es-ES" sz="1400" dirty="0">
                <a:solidFill>
                  <a:schemeClr val="bg1"/>
                </a:solidFill>
              </a:rPr>
              <a:t>POR SEMESTRE 	</a:t>
            </a:r>
            <a:r>
              <a:rPr lang="es-ES" sz="1400" dirty="0" smtClean="0">
                <a:solidFill>
                  <a:schemeClr val="bg1"/>
                </a:solidFill>
              </a:rPr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$ 1.283.416  </a:t>
            </a:r>
            <a:r>
              <a:rPr lang="es-ES" sz="1400" dirty="0" smtClean="0">
                <a:solidFill>
                  <a:schemeClr val="bg1"/>
                </a:solidFill>
              </a:rPr>
              <a:t>(100 %)</a:t>
            </a:r>
            <a:endParaRPr lang="es-ES" sz="1400" dirty="0">
              <a:solidFill>
                <a:schemeClr val="bg1"/>
              </a:solidFill>
            </a:endParaRPr>
          </a:p>
          <a:p>
            <a:r>
              <a:rPr lang="es-ES" sz="1400" dirty="0">
                <a:solidFill>
                  <a:schemeClr val="bg1"/>
                </a:solidFill>
              </a:rPr>
              <a:t>SUBSIDIO INSTITUCIONAL 	</a:t>
            </a:r>
            <a:r>
              <a:rPr lang="es-ES" sz="1400" dirty="0" smtClean="0">
                <a:solidFill>
                  <a:schemeClr val="bg1"/>
                </a:solidFill>
              </a:rPr>
              <a:t>	</a:t>
            </a:r>
            <a:r>
              <a:rPr lang="es-ES" sz="1400" dirty="0" smtClean="0">
                <a:solidFill>
                  <a:srgbClr val="FF0000"/>
                </a:solidFill>
              </a:rPr>
              <a:t>$ 1.013.146  (79.0%)</a:t>
            </a:r>
            <a:endParaRPr lang="es-ES" sz="1400" dirty="0">
              <a:solidFill>
                <a:srgbClr val="FF0000"/>
              </a:solidFill>
            </a:endParaRPr>
          </a:p>
          <a:p>
            <a:r>
              <a:rPr lang="es-ES" sz="1400" dirty="0">
                <a:solidFill>
                  <a:schemeClr val="bg1"/>
                </a:solidFill>
              </a:rPr>
              <a:t>VALOR A PAGAR ALUMNO	</a:t>
            </a:r>
            <a:r>
              <a:rPr lang="es-ES" sz="1400" dirty="0" smtClean="0">
                <a:solidFill>
                  <a:schemeClr val="bg1"/>
                </a:solidFill>
              </a:rPr>
              <a:t>	$    </a:t>
            </a:r>
            <a:r>
              <a:rPr lang="es-ES" sz="1400" dirty="0" smtClean="0">
                <a:solidFill>
                  <a:schemeClr val="bg1"/>
                </a:solidFill>
              </a:rPr>
              <a:t>300.000  </a:t>
            </a:r>
            <a:r>
              <a:rPr lang="es-ES" sz="1400" dirty="0" smtClean="0">
                <a:solidFill>
                  <a:srgbClr val="FF0000"/>
                </a:solidFill>
              </a:rPr>
              <a:t>(21.0%)</a:t>
            </a:r>
          </a:p>
          <a:p>
            <a:r>
              <a:rPr lang="es-ES" sz="1400" dirty="0">
                <a:solidFill>
                  <a:schemeClr val="bg1"/>
                </a:solidFill>
              </a:rPr>
              <a:t>6 CUOTAS MENSUALES		$      </a:t>
            </a:r>
            <a:r>
              <a:rPr lang="es-ES" sz="1400" dirty="0" smtClean="0">
                <a:solidFill>
                  <a:schemeClr val="bg1"/>
                </a:solidFill>
              </a:rPr>
              <a:t>50</a:t>
            </a:r>
            <a:r>
              <a:rPr lang="es-ES" sz="1400" dirty="0" smtClean="0">
                <a:solidFill>
                  <a:schemeClr val="bg1"/>
                </a:solidFill>
              </a:rPr>
              <a:t>.000</a:t>
            </a:r>
            <a:endParaRPr lang="es-ES" sz="1400" dirty="0">
              <a:solidFill>
                <a:schemeClr val="bg1"/>
              </a:solidFill>
            </a:endParaRPr>
          </a:p>
          <a:p>
            <a:endParaRPr lang="es-ES" sz="800" dirty="0" smtClean="0">
              <a:solidFill>
                <a:schemeClr val="bg1"/>
              </a:solidFill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PLAN DE PRONTO PAGO</a:t>
            </a:r>
          </a:p>
          <a:p>
            <a:pPr algn="ctr"/>
            <a:endParaRPr lang="es-ES" sz="800" b="1" dirty="0">
              <a:solidFill>
                <a:schemeClr val="bg1"/>
              </a:solidFill>
            </a:endParaRPr>
          </a:p>
          <a:p>
            <a:r>
              <a:rPr lang="es-ES" sz="1400" b="1" dirty="0">
                <a:solidFill>
                  <a:schemeClr val="bg1"/>
                </a:solidFill>
              </a:rPr>
              <a:t>PERIODO DE LA GUIA      DESCUENTOS       VALOR </a:t>
            </a:r>
            <a:r>
              <a:rPr lang="es-ES" sz="1400" dirty="0">
                <a:solidFill>
                  <a:schemeClr val="bg1"/>
                </a:solidFill>
              </a:rPr>
              <a:t>	</a:t>
            </a:r>
          </a:p>
          <a:p>
            <a:r>
              <a:rPr lang="es-ES" sz="1400" dirty="0">
                <a:solidFill>
                  <a:schemeClr val="bg1"/>
                </a:solidFill>
              </a:rPr>
              <a:t>1er </a:t>
            </a:r>
            <a:r>
              <a:rPr lang="es-ES" sz="1400" dirty="0" smtClean="0">
                <a:solidFill>
                  <a:schemeClr val="bg1"/>
                </a:solidFill>
              </a:rPr>
              <a:t> A LA 4ta  </a:t>
            </a:r>
            <a:r>
              <a:rPr lang="es-ES" sz="1400" dirty="0">
                <a:solidFill>
                  <a:schemeClr val="bg1"/>
                </a:solidFill>
              </a:rPr>
              <a:t>Semana	        $ </a:t>
            </a:r>
            <a:r>
              <a:rPr lang="es-ES" sz="1400" dirty="0" smtClean="0">
                <a:solidFill>
                  <a:schemeClr val="bg1"/>
                </a:solidFill>
              </a:rPr>
              <a:t>5.000                </a:t>
            </a:r>
            <a:r>
              <a:rPr lang="es-ES" sz="1400" dirty="0">
                <a:solidFill>
                  <a:schemeClr val="bg1"/>
                </a:solidFill>
              </a:rPr>
              <a:t>$ </a:t>
            </a:r>
            <a:r>
              <a:rPr lang="es-ES" sz="1400" dirty="0" smtClean="0">
                <a:solidFill>
                  <a:schemeClr val="bg1"/>
                </a:solidFill>
              </a:rPr>
              <a:t>45.000 </a:t>
            </a:r>
            <a:r>
              <a:rPr lang="es-ES" sz="1000" dirty="0">
                <a:solidFill>
                  <a:schemeClr val="bg1"/>
                </a:solidFill>
              </a:rPr>
              <a:t>PAGO OPORTUNO</a:t>
            </a:r>
            <a:endParaRPr lang="es-ES" sz="1050" dirty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A </a:t>
            </a:r>
            <a:r>
              <a:rPr lang="es-ES" sz="1400" dirty="0">
                <a:solidFill>
                  <a:schemeClr val="bg1"/>
                </a:solidFill>
              </a:rPr>
              <a:t>Partir 5ta     Semana         $       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>
                <a:solidFill>
                  <a:schemeClr val="bg1"/>
                </a:solidFill>
              </a:rPr>
              <a:t>0              </a:t>
            </a:r>
            <a:r>
              <a:rPr lang="es-ES" sz="1400" dirty="0" smtClean="0">
                <a:solidFill>
                  <a:schemeClr val="bg1"/>
                </a:solidFill>
              </a:rPr>
              <a:t>  $ </a:t>
            </a:r>
            <a:r>
              <a:rPr lang="es-ES" sz="1400" dirty="0" smtClean="0">
                <a:solidFill>
                  <a:schemeClr val="bg1"/>
                </a:solidFill>
              </a:rPr>
              <a:t>50</a:t>
            </a:r>
            <a:r>
              <a:rPr lang="es-ES" sz="1400" dirty="0" smtClean="0">
                <a:solidFill>
                  <a:schemeClr val="bg1"/>
                </a:solidFill>
              </a:rPr>
              <a:t>.000 </a:t>
            </a:r>
            <a:r>
              <a:rPr lang="es-ES" sz="1000" dirty="0">
                <a:solidFill>
                  <a:schemeClr val="bg1"/>
                </a:solidFill>
              </a:rPr>
              <a:t>PAGO NORMAL</a:t>
            </a:r>
            <a:endParaRPr lang="es-ES" sz="14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9446" y="35497"/>
            <a:ext cx="6808554" cy="854539"/>
          </a:xfrm>
        </p:spPr>
        <p:txBody>
          <a:bodyPr>
            <a:noAutofit/>
          </a:bodyPr>
          <a:lstStyle/>
          <a:p>
            <a:pPr rtl="0" fontAlgn="base"/>
            <a:r>
              <a:rPr lang="es-ES" sz="32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COSTOS AÑO </a:t>
            </a:r>
            <a:r>
              <a:rPr lang="es-ES" sz="32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2015</a:t>
            </a: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ES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PROGRAMA </a:t>
            </a:r>
            <a:r>
              <a:rPr lang="es-E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TECNICOS</a:t>
            </a:r>
            <a:r>
              <a:rPr lang="es-ES" sz="24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COMERCIALES</a:t>
            </a: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60648" y="838842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NOTA: </a:t>
            </a:r>
            <a:r>
              <a:rPr lang="es-ES" sz="1400" dirty="0" smtClean="0">
                <a:solidFill>
                  <a:srgbClr val="FF0000"/>
                </a:solidFill>
              </a:rPr>
              <a:t>Los números resaltados en color roja significa que no se han ajustado con el incremento del año en curso y pertenecen al año 2014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2" name="1 Imagen" descr="fondo de diapositiv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858000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548680" y="899592"/>
              <a:ext cx="57906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COSTOS DEL PROGRAMA 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DISEÑO GRAFICO DIGITAL</a:t>
              </a: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HORARIOS NORMAL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620688" y="1763689"/>
              <a:ext cx="571863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i="1" dirty="0" smtClean="0">
                  <a:solidFill>
                    <a:schemeClr val="bg1"/>
                  </a:solidFill>
                </a:rPr>
                <a:t>SEMESTRE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MATRICULA			$      </a:t>
              </a:r>
              <a:r>
                <a:rPr lang="es-ES" sz="1400" dirty="0" smtClean="0">
                  <a:solidFill>
                    <a:schemeClr val="bg1"/>
                  </a:solidFill>
                </a:rPr>
                <a:t>98</a:t>
              </a:r>
              <a:r>
                <a:rPr lang="es-ES" sz="1400" dirty="0" smtClean="0">
                  <a:solidFill>
                    <a:schemeClr val="bg1"/>
                  </a:solidFill>
                </a:rPr>
                <a:t>.000    </a:t>
              </a:r>
              <a:endParaRPr lang="es-ES" sz="1400" dirty="0" smtClean="0">
                <a:solidFill>
                  <a:schemeClr val="bg1"/>
                </a:solidFill>
              </a:endParaRP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VALOR 				</a:t>
              </a:r>
              <a:r>
                <a:rPr lang="es-ES" sz="1400" dirty="0" smtClean="0">
                  <a:solidFill>
                    <a:srgbClr val="FF0000"/>
                  </a:solidFill>
                </a:rPr>
                <a:t>$ 1.283.416  </a:t>
              </a:r>
              <a:r>
                <a:rPr lang="es-ES" sz="1400" dirty="0" smtClean="0">
                  <a:solidFill>
                    <a:schemeClr val="bg1"/>
                  </a:solidFill>
                </a:rPr>
                <a:t>(100 %)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VALOR SUBSIDIO INSTITUCIONAL 	</a:t>
              </a:r>
              <a:r>
                <a:rPr lang="es-ES" sz="1400" dirty="0" smtClean="0">
                  <a:solidFill>
                    <a:srgbClr val="FF0000"/>
                  </a:solidFill>
                </a:rPr>
                <a:t>$    713.416  (55.6%)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VALOR A PAGAR ALUMNO		$    </a:t>
              </a:r>
              <a:r>
                <a:rPr lang="es-ES" sz="1400" dirty="0" smtClean="0">
                  <a:solidFill>
                    <a:schemeClr val="bg1"/>
                  </a:solidFill>
                </a:rPr>
                <a:t>618,000  </a:t>
              </a:r>
              <a:r>
                <a:rPr lang="es-ES" sz="1400" dirty="0" smtClean="0">
                  <a:solidFill>
                    <a:srgbClr val="FF0000"/>
                  </a:solidFill>
                </a:rPr>
                <a:t>(44.4%)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6 CUOTAS MENSUALES		$    </a:t>
              </a:r>
              <a:r>
                <a:rPr lang="es-ES" sz="1400" dirty="0" smtClean="0">
                  <a:solidFill>
                    <a:schemeClr val="bg1"/>
                  </a:solidFill>
                </a:rPr>
                <a:t>103.000</a:t>
              </a:r>
              <a:endParaRPr lang="es-ES" sz="1400" dirty="0" smtClean="0">
                <a:solidFill>
                  <a:schemeClr val="bg1"/>
                </a:solidFill>
              </a:endParaRPr>
            </a:p>
            <a:p>
              <a:endParaRPr lang="es-ES" sz="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ES" sz="1600" b="1" dirty="0" smtClean="0">
                  <a:solidFill>
                    <a:schemeClr val="bg1"/>
                  </a:solidFill>
                </a:rPr>
                <a:t>PLAN DE PRONTO PAGO</a:t>
              </a:r>
            </a:p>
            <a:p>
              <a:pPr algn="ctr"/>
              <a:endParaRPr lang="es-ES" sz="800" b="1" dirty="0" smtClean="0">
                <a:solidFill>
                  <a:schemeClr val="bg1"/>
                </a:solidFill>
              </a:endParaRPr>
            </a:p>
            <a:p>
              <a:r>
                <a:rPr lang="es-ES" sz="1400" b="1" dirty="0" smtClean="0">
                  <a:solidFill>
                    <a:schemeClr val="bg1"/>
                  </a:solidFill>
                </a:rPr>
                <a:t>PERIODO DE LA GUIA      DESCUENTOS       VALOR </a:t>
              </a:r>
              <a:r>
                <a:rPr lang="es-ES" sz="1400" dirty="0" smtClean="0">
                  <a:solidFill>
                    <a:schemeClr val="bg1"/>
                  </a:solidFill>
                </a:rPr>
                <a:t>	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Semana de vigencia de cada guía 		$ </a:t>
              </a:r>
              <a:r>
                <a:rPr lang="es-ES" sz="1400" dirty="0" smtClean="0">
                  <a:solidFill>
                    <a:schemeClr val="bg1"/>
                  </a:solidFill>
                </a:rPr>
                <a:t>93.000 </a:t>
              </a:r>
              <a:r>
                <a:rPr lang="es-ES" sz="1400" dirty="0" smtClean="0">
                  <a:solidFill>
                    <a:schemeClr val="bg1"/>
                  </a:solidFill>
                </a:rPr>
                <a:t>P</a:t>
              </a:r>
              <a:r>
                <a:rPr lang="es-ES" sz="1200" dirty="0" smtClean="0">
                  <a:solidFill>
                    <a:schemeClr val="bg1"/>
                  </a:solidFill>
                </a:rPr>
                <a:t>ago oportuno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A partir 5ta semana 			$ </a:t>
              </a:r>
              <a:r>
                <a:rPr lang="es-ES" sz="1400" dirty="0" smtClean="0">
                  <a:solidFill>
                    <a:schemeClr val="bg1"/>
                  </a:solidFill>
                </a:rPr>
                <a:t>103</a:t>
              </a:r>
              <a:r>
                <a:rPr lang="es-ES" sz="1400" dirty="0" smtClean="0">
                  <a:solidFill>
                    <a:schemeClr val="bg1"/>
                  </a:solidFill>
                </a:rPr>
                <a:t>.000 </a:t>
              </a:r>
              <a:r>
                <a:rPr lang="es-ES" sz="1200" dirty="0" smtClean="0">
                  <a:solidFill>
                    <a:schemeClr val="bg1"/>
                  </a:solidFill>
                </a:rPr>
                <a:t>Pago normal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48681" y="4461083"/>
              <a:ext cx="57606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COSTOS DEL PROGRAMA 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DISEÑO GRAFICO DIGITAL</a:t>
              </a: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HORARIOS 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ESPECIAL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50692" y="5429247"/>
              <a:ext cx="56886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i="1" dirty="0">
                  <a:solidFill>
                    <a:schemeClr val="bg1"/>
                  </a:solidFill>
                </a:rPr>
                <a:t>SEMESTRE</a:t>
              </a:r>
            </a:p>
            <a:p>
              <a:r>
                <a:rPr lang="es-ES" sz="1400" dirty="0">
                  <a:solidFill>
                    <a:schemeClr val="bg1"/>
                  </a:solidFill>
                </a:rPr>
                <a:t>MATRICULA			$      </a:t>
              </a:r>
              <a:r>
                <a:rPr lang="es-ES" sz="1400" dirty="0" smtClean="0">
                  <a:solidFill>
                    <a:schemeClr val="bg1"/>
                  </a:solidFill>
                </a:rPr>
                <a:t>75.000</a:t>
              </a:r>
              <a:endParaRPr lang="es-ES" sz="1400" dirty="0" smtClean="0">
                <a:solidFill>
                  <a:schemeClr val="bg1"/>
                </a:solidFill>
              </a:endParaRP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VALOR </a:t>
              </a:r>
              <a:r>
                <a:rPr lang="es-ES" sz="1400" dirty="0">
                  <a:solidFill>
                    <a:schemeClr val="bg1"/>
                  </a:solidFill>
                </a:rPr>
                <a:t>POR SEMESTRE 	</a:t>
              </a:r>
              <a:r>
                <a:rPr lang="es-ES" sz="1400" dirty="0" smtClean="0">
                  <a:solidFill>
                    <a:schemeClr val="bg1"/>
                  </a:solidFill>
                </a:rPr>
                <a:t>	</a:t>
              </a:r>
              <a:r>
                <a:rPr lang="es-ES" sz="1400" dirty="0" smtClean="0">
                  <a:solidFill>
                    <a:srgbClr val="FF0000"/>
                  </a:solidFill>
                </a:rPr>
                <a:t>$ 1.283.416  </a:t>
              </a:r>
              <a:r>
                <a:rPr lang="es-ES" sz="1400" dirty="0" smtClean="0">
                  <a:solidFill>
                    <a:schemeClr val="bg1"/>
                  </a:solidFill>
                </a:rPr>
                <a:t>(100 %)</a:t>
              </a:r>
              <a:endParaRPr lang="es-ES" sz="1400" dirty="0">
                <a:solidFill>
                  <a:schemeClr val="bg1"/>
                </a:solidFill>
              </a:endParaRPr>
            </a:p>
            <a:p>
              <a:r>
                <a:rPr lang="es-ES" sz="1400" dirty="0">
                  <a:solidFill>
                    <a:schemeClr val="bg1"/>
                  </a:solidFill>
                </a:rPr>
                <a:t>SUBSIDIO INSTITUCIONAL 	</a:t>
              </a:r>
              <a:r>
                <a:rPr lang="es-ES" sz="1400" dirty="0" smtClean="0">
                  <a:solidFill>
                    <a:schemeClr val="bg1"/>
                  </a:solidFill>
                </a:rPr>
                <a:t>	</a:t>
              </a:r>
              <a:r>
                <a:rPr lang="es-ES" sz="1400" dirty="0" smtClean="0">
                  <a:solidFill>
                    <a:srgbClr val="FF0000"/>
                  </a:solidFill>
                </a:rPr>
                <a:t>$    863.416  (67.3%)</a:t>
              </a:r>
              <a:endParaRPr lang="es-ES" sz="1400" dirty="0">
                <a:solidFill>
                  <a:srgbClr val="FF0000"/>
                </a:solidFill>
              </a:endParaRPr>
            </a:p>
            <a:p>
              <a:r>
                <a:rPr lang="es-ES" sz="1400" dirty="0">
                  <a:solidFill>
                    <a:schemeClr val="bg1"/>
                  </a:solidFill>
                </a:rPr>
                <a:t>VALOR A PAGAR ALUMNO	</a:t>
              </a:r>
              <a:r>
                <a:rPr lang="es-ES" sz="1400" dirty="0" smtClean="0">
                  <a:solidFill>
                    <a:schemeClr val="bg1"/>
                  </a:solidFill>
                </a:rPr>
                <a:t>	$    </a:t>
              </a:r>
              <a:r>
                <a:rPr lang="es-ES" sz="1400" dirty="0" smtClean="0">
                  <a:solidFill>
                    <a:schemeClr val="bg1"/>
                  </a:solidFill>
                </a:rPr>
                <a:t>480.000  </a:t>
              </a:r>
              <a:r>
                <a:rPr lang="es-ES" sz="1400" dirty="0" smtClean="0">
                  <a:solidFill>
                    <a:srgbClr val="FF0000"/>
                  </a:solidFill>
                </a:rPr>
                <a:t>(32.7%)</a:t>
              </a:r>
            </a:p>
            <a:p>
              <a:r>
                <a:rPr lang="es-ES" sz="1400" dirty="0">
                  <a:solidFill>
                    <a:schemeClr val="bg1"/>
                  </a:solidFill>
                </a:rPr>
                <a:t>6 CUOTAS MENSUALES		$      </a:t>
              </a:r>
              <a:r>
                <a:rPr lang="es-ES" sz="1400" dirty="0" smtClean="0">
                  <a:solidFill>
                    <a:schemeClr val="bg1"/>
                  </a:solidFill>
                </a:rPr>
                <a:t>80</a:t>
              </a:r>
              <a:r>
                <a:rPr lang="es-ES" sz="1400" dirty="0" smtClean="0">
                  <a:solidFill>
                    <a:schemeClr val="bg1"/>
                  </a:solidFill>
                </a:rPr>
                <a:t>.000</a:t>
              </a:r>
              <a:endParaRPr lang="es-ES" sz="1400" dirty="0">
                <a:solidFill>
                  <a:schemeClr val="bg1"/>
                </a:solidFill>
              </a:endParaRPr>
            </a:p>
            <a:p>
              <a:endParaRPr lang="es-ES" sz="8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ES" sz="1600" b="1" dirty="0">
                  <a:solidFill>
                    <a:schemeClr val="bg1"/>
                  </a:solidFill>
                </a:rPr>
                <a:t>PLAN DE PRONTO PAGO</a:t>
              </a:r>
            </a:p>
            <a:p>
              <a:pPr algn="ctr"/>
              <a:endParaRPr lang="es-ES" sz="800" b="1" dirty="0">
                <a:solidFill>
                  <a:schemeClr val="bg1"/>
                </a:solidFill>
              </a:endParaRPr>
            </a:p>
            <a:p>
              <a:r>
                <a:rPr lang="es-ES" sz="1400" b="1" dirty="0">
                  <a:solidFill>
                    <a:schemeClr val="bg1"/>
                  </a:solidFill>
                </a:rPr>
                <a:t>PERIODO DE LA GUIA      DESCUENTOS       VALOR </a:t>
              </a:r>
              <a:r>
                <a:rPr lang="es-ES" sz="1400" dirty="0">
                  <a:solidFill>
                    <a:schemeClr val="bg1"/>
                  </a:solidFill>
                </a:rPr>
                <a:t>	</a:t>
              </a:r>
            </a:p>
            <a:p>
              <a:r>
                <a:rPr lang="es-ES" sz="1400" dirty="0" smtClean="0">
                  <a:solidFill>
                    <a:schemeClr val="bg1"/>
                  </a:solidFill>
                </a:rPr>
                <a:t>Semanas </a:t>
              </a:r>
              <a:r>
                <a:rPr lang="es-ES" sz="1400" dirty="0">
                  <a:solidFill>
                    <a:schemeClr val="bg1"/>
                  </a:solidFill>
                </a:rPr>
                <a:t>de vigencia de cada guía 	$  </a:t>
              </a:r>
              <a:r>
                <a:rPr lang="es-ES" sz="1400" dirty="0" smtClean="0">
                  <a:solidFill>
                    <a:schemeClr val="bg1"/>
                  </a:solidFill>
                </a:rPr>
                <a:t>75</a:t>
              </a:r>
              <a:r>
                <a:rPr lang="es-ES" sz="1400" dirty="0" smtClean="0">
                  <a:solidFill>
                    <a:schemeClr val="bg1"/>
                  </a:solidFill>
                </a:rPr>
                <a:t>.000 </a:t>
              </a:r>
              <a:r>
                <a:rPr lang="es-ES" sz="1400" dirty="0">
                  <a:solidFill>
                    <a:schemeClr val="bg1"/>
                  </a:solidFill>
                </a:rPr>
                <a:t>P</a:t>
              </a:r>
              <a:r>
                <a:rPr lang="es-ES" sz="1200" dirty="0">
                  <a:solidFill>
                    <a:schemeClr val="bg1"/>
                  </a:solidFill>
                </a:rPr>
                <a:t>ago oportuno</a:t>
              </a:r>
            </a:p>
            <a:p>
              <a:r>
                <a:rPr lang="es-ES" sz="1400" dirty="0">
                  <a:solidFill>
                    <a:schemeClr val="bg1"/>
                  </a:solidFill>
                </a:rPr>
                <a:t>A partir 5ta semana </a:t>
              </a:r>
              <a:r>
                <a:rPr lang="es-ES" sz="1400" dirty="0" smtClean="0">
                  <a:solidFill>
                    <a:schemeClr val="bg1"/>
                  </a:solidFill>
                </a:rPr>
                <a:t>	</a:t>
              </a:r>
              <a:r>
                <a:rPr lang="es-ES" sz="1400" dirty="0">
                  <a:solidFill>
                    <a:schemeClr val="bg1"/>
                  </a:solidFill>
                </a:rPr>
                <a:t>		$  </a:t>
              </a:r>
              <a:r>
                <a:rPr lang="es-ES" sz="1400" dirty="0" smtClean="0">
                  <a:solidFill>
                    <a:schemeClr val="bg1"/>
                  </a:solidFill>
                </a:rPr>
                <a:t>80.000 </a:t>
              </a:r>
              <a:r>
                <a:rPr lang="es-ES" sz="1200" dirty="0">
                  <a:solidFill>
                    <a:schemeClr val="bg1"/>
                  </a:solidFill>
                </a:rPr>
                <a:t>Pago normal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0" y="-180528"/>
            <a:ext cx="6858000" cy="1271464"/>
          </a:xfrm>
        </p:spPr>
        <p:txBody>
          <a:bodyPr/>
          <a:lstStyle/>
          <a:p>
            <a:pPr rtl="0" eaLnBrk="0" fontAlgn="base" hangingPunct="0"/>
            <a:r>
              <a:rPr lang="es-ES" sz="3200" b="1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COSTOS AÑO </a:t>
            </a:r>
            <a:r>
              <a:rPr lang="es-ES" sz="3200" b="1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2015 </a:t>
            </a:r>
            <a:endParaRPr lang="es-ES" dirty="0" smtClean="0">
              <a:effectLst/>
            </a:endParaRPr>
          </a:p>
          <a:p>
            <a:r>
              <a:rPr lang="es-ES" sz="2400" b="1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PROGRAMA DISEÑO GRAFICO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6656" y="838842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NOTA: </a:t>
            </a:r>
            <a:r>
              <a:rPr lang="es-ES" sz="1400" dirty="0" smtClean="0">
                <a:solidFill>
                  <a:srgbClr val="FF0000"/>
                </a:solidFill>
              </a:rPr>
              <a:t>Los números resaltados en color roja significa que no se han ajustado con el incremento del año en curso y pertenecen al año 2014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ondo de diapositiv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60648" y="1187625"/>
            <a:ext cx="63367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COSTOS DEL SEMESTRE </a:t>
            </a:r>
          </a:p>
          <a:p>
            <a:pPr algn="ctr"/>
            <a:r>
              <a:rPr lang="es-ES" sz="1200" b="1" i="1" dirty="0" smtClean="0">
                <a:solidFill>
                  <a:schemeClr val="bg1"/>
                </a:solidFill>
              </a:rPr>
              <a:t>AUXILIAR EN SALUD ORAL Y AUXILIAR EN SERVICIOS FARMACEUTICO</a:t>
            </a:r>
          </a:p>
          <a:p>
            <a:pPr algn="ctr"/>
            <a:endParaRPr lang="es-ES" sz="800" b="1" i="1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VALOR SEMESTRE			</a:t>
            </a:r>
            <a:r>
              <a:rPr lang="es-ES" sz="1400" dirty="0" smtClean="0">
                <a:solidFill>
                  <a:srgbClr val="FF0000"/>
                </a:solidFill>
              </a:rPr>
              <a:t>$ </a:t>
            </a:r>
            <a:r>
              <a:rPr lang="es-ES" sz="1400" dirty="0" smtClean="0">
                <a:solidFill>
                  <a:srgbClr val="FF0000"/>
                </a:solidFill>
              </a:rPr>
              <a:t>1.955.280    </a:t>
            </a:r>
            <a:r>
              <a:rPr lang="es-ES" sz="1400" dirty="0" smtClean="0">
                <a:solidFill>
                  <a:schemeClr val="bg1"/>
                </a:solidFill>
              </a:rPr>
              <a:t>(</a:t>
            </a:r>
            <a:r>
              <a:rPr lang="es-ES" sz="1400" dirty="0" smtClean="0">
                <a:solidFill>
                  <a:schemeClr val="bg1"/>
                </a:solidFill>
              </a:rPr>
              <a:t>100 %)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VALOR SUBSIDIO INSTITUCIONAL 	</a:t>
            </a:r>
            <a:r>
              <a:rPr lang="es-ES" sz="1400" dirty="0" smtClean="0">
                <a:solidFill>
                  <a:srgbClr val="FF0000"/>
                </a:solidFill>
              </a:rPr>
              <a:t>$    755.280    </a:t>
            </a:r>
            <a:r>
              <a:rPr lang="es-ES" sz="1400" dirty="0" smtClean="0">
                <a:solidFill>
                  <a:schemeClr val="bg1"/>
                </a:solidFill>
              </a:rPr>
              <a:t>(38.6%)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VALOR A PAGAR ALUMNO		$ </a:t>
            </a:r>
            <a:r>
              <a:rPr lang="es-ES" sz="1400" dirty="0" smtClean="0">
                <a:solidFill>
                  <a:schemeClr val="bg1"/>
                </a:solidFill>
              </a:rPr>
              <a:t>1.290.000    </a:t>
            </a:r>
            <a:r>
              <a:rPr lang="es-ES" sz="1400" dirty="0" smtClean="0">
                <a:solidFill>
                  <a:schemeClr val="bg1"/>
                </a:solidFill>
              </a:rPr>
              <a:t>(61.4%)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UNA CUOTA INICIAL			$    </a:t>
            </a:r>
            <a:r>
              <a:rPr lang="es-ES" sz="1400" dirty="0" smtClean="0">
                <a:solidFill>
                  <a:schemeClr val="bg1"/>
                </a:solidFill>
              </a:rPr>
              <a:t>490,000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4 CUOTAS  MENSUALES		$    200,000  </a:t>
            </a:r>
          </a:p>
          <a:p>
            <a:endParaRPr lang="es-ES" sz="1400" b="1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Las mensualidad se deberán cancelar el primer día hábil de cada mes</a:t>
            </a:r>
          </a:p>
          <a:p>
            <a:r>
              <a:rPr lang="es-ES" sz="1400" dirty="0">
                <a:solidFill>
                  <a:schemeClr val="bg1"/>
                </a:solidFill>
              </a:rPr>
              <a:t>d</a:t>
            </a:r>
            <a:r>
              <a:rPr lang="es-ES" sz="1400" dirty="0" smtClean="0">
                <a:solidFill>
                  <a:schemeClr val="bg1"/>
                </a:solidFill>
              </a:rPr>
              <a:t>e lo contrario deberá pagar el valor de </a:t>
            </a:r>
            <a:r>
              <a:rPr lang="es-ES" sz="1400" dirty="0" smtClean="0">
                <a:solidFill>
                  <a:schemeClr val="bg1"/>
                </a:solidFill>
              </a:rPr>
              <a:t>la cuota mensualidad </a:t>
            </a:r>
            <a:r>
              <a:rPr lang="es-ES" sz="1400" dirty="0" smtClean="0">
                <a:solidFill>
                  <a:schemeClr val="bg1"/>
                </a:solidFill>
              </a:rPr>
              <a:t>en </a:t>
            </a:r>
            <a:r>
              <a:rPr lang="es-ES" sz="1400" dirty="0" smtClean="0">
                <a:solidFill>
                  <a:schemeClr val="bg1"/>
                </a:solidFill>
              </a:rPr>
              <a:t>$</a:t>
            </a:r>
            <a:r>
              <a:rPr lang="es-ES" sz="1400" dirty="0" smtClean="0">
                <a:solidFill>
                  <a:schemeClr val="bg1"/>
                </a:solidFill>
              </a:rPr>
              <a:t>22</a:t>
            </a:r>
            <a:r>
              <a:rPr lang="es-ES" sz="1400" dirty="0" smtClean="0">
                <a:solidFill>
                  <a:schemeClr val="bg1"/>
                </a:solidFill>
              </a:rPr>
              <a:t>0.000 </a:t>
            </a:r>
            <a:r>
              <a:rPr lang="es-ES" sz="1400" dirty="0" smtClean="0">
                <a:solidFill>
                  <a:schemeClr val="bg1"/>
                </a:solidFill>
              </a:rPr>
              <a:t>mil pesos.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0648" y="4355977"/>
            <a:ext cx="63367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chemeClr val="bg1"/>
                </a:solidFill>
              </a:rPr>
              <a:t>COSTOS DEL SEMESTRE </a:t>
            </a:r>
          </a:p>
          <a:p>
            <a:pPr algn="ctr"/>
            <a:r>
              <a:rPr lang="es-ES" sz="1200" b="1" i="1" dirty="0" smtClean="0">
                <a:solidFill>
                  <a:schemeClr val="bg1"/>
                </a:solidFill>
              </a:rPr>
              <a:t>AUXILIAR EN ENFERMERÍA</a:t>
            </a:r>
          </a:p>
          <a:p>
            <a:pPr algn="ctr"/>
            <a:endParaRPr lang="es-ES" sz="800" b="1" i="1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VALOR SEMESTRE			</a:t>
            </a:r>
            <a:r>
              <a:rPr lang="es-ES" sz="1400" dirty="0" smtClean="0">
                <a:solidFill>
                  <a:srgbClr val="FF0000"/>
                </a:solidFill>
              </a:rPr>
              <a:t>$ 1.955.280    </a:t>
            </a:r>
            <a:r>
              <a:rPr lang="es-ES" sz="1400" dirty="0" smtClean="0">
                <a:solidFill>
                  <a:schemeClr val="bg1"/>
                </a:solidFill>
              </a:rPr>
              <a:t>(100 %)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VALOR SUBSIDIO INSTITUCIONAL 	</a:t>
            </a:r>
            <a:r>
              <a:rPr lang="es-ES" sz="1400" dirty="0" smtClean="0">
                <a:solidFill>
                  <a:srgbClr val="FF0000"/>
                </a:solidFill>
              </a:rPr>
              <a:t>$    455.280     </a:t>
            </a:r>
            <a:r>
              <a:rPr lang="es-ES" sz="1400" dirty="0" smtClean="0">
                <a:solidFill>
                  <a:schemeClr val="bg1"/>
                </a:solidFill>
              </a:rPr>
              <a:t>(23.3%)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VALOR A PAGAR ALUMNO		$ </a:t>
            </a:r>
            <a:r>
              <a:rPr lang="es-ES" sz="1400" dirty="0" smtClean="0">
                <a:solidFill>
                  <a:schemeClr val="bg1"/>
                </a:solidFill>
              </a:rPr>
              <a:t>1.620.000     </a:t>
            </a:r>
            <a:r>
              <a:rPr lang="es-ES" sz="1400" dirty="0" smtClean="0">
                <a:solidFill>
                  <a:schemeClr val="bg1"/>
                </a:solidFill>
              </a:rPr>
              <a:t>(76.7%)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UNA CUOTA INICIAL			$    </a:t>
            </a:r>
            <a:r>
              <a:rPr lang="es-ES" sz="1400" dirty="0" smtClean="0">
                <a:solidFill>
                  <a:schemeClr val="bg1"/>
                </a:solidFill>
              </a:rPr>
              <a:t>820.000</a:t>
            </a:r>
            <a:endParaRPr lang="es-ES" sz="1400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4 CUOTAS  MENSUALES		$    </a:t>
            </a:r>
            <a:r>
              <a:rPr lang="es-ES" sz="1400" dirty="0" smtClean="0">
                <a:solidFill>
                  <a:schemeClr val="bg1"/>
                </a:solidFill>
              </a:rPr>
              <a:t>200</a:t>
            </a:r>
            <a:r>
              <a:rPr lang="es-ES" sz="1400" dirty="0" smtClean="0">
                <a:solidFill>
                  <a:schemeClr val="bg1"/>
                </a:solidFill>
              </a:rPr>
              <a:t>.000  </a:t>
            </a:r>
            <a:endParaRPr lang="es-ES" sz="1400" dirty="0" smtClean="0">
              <a:solidFill>
                <a:schemeClr val="bg1"/>
              </a:solidFill>
            </a:endParaRPr>
          </a:p>
          <a:p>
            <a:endParaRPr lang="es-ES" sz="1400" b="1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Las mensualidad se deberán cancelar el primer día hábil de cada mes</a:t>
            </a:r>
          </a:p>
          <a:p>
            <a:r>
              <a:rPr lang="es-ES" sz="1400" dirty="0">
                <a:solidFill>
                  <a:schemeClr val="bg1"/>
                </a:solidFill>
              </a:rPr>
              <a:t>d</a:t>
            </a:r>
            <a:r>
              <a:rPr lang="es-ES" sz="1400" dirty="0" smtClean="0">
                <a:solidFill>
                  <a:schemeClr val="bg1"/>
                </a:solidFill>
              </a:rPr>
              <a:t>e lo contrario deberá </a:t>
            </a:r>
            <a:r>
              <a:rPr lang="es-ES" sz="1400" dirty="0">
                <a:solidFill>
                  <a:schemeClr val="bg1"/>
                </a:solidFill>
              </a:rPr>
              <a:t>pagar el valor de la cuota mensualidad en $</a:t>
            </a:r>
            <a:r>
              <a:rPr lang="es-ES" sz="1400" dirty="0" smtClean="0">
                <a:solidFill>
                  <a:schemeClr val="bg1"/>
                </a:solidFill>
              </a:rPr>
              <a:t>220</a:t>
            </a:r>
            <a:r>
              <a:rPr lang="es-ES" sz="1400" dirty="0" smtClean="0">
                <a:solidFill>
                  <a:schemeClr val="bg1"/>
                </a:solidFill>
              </a:rPr>
              <a:t>.000 </a:t>
            </a:r>
            <a:r>
              <a:rPr lang="es-ES" sz="1400" dirty="0" smtClean="0">
                <a:solidFill>
                  <a:schemeClr val="bg1"/>
                </a:solidFill>
              </a:rPr>
              <a:t>mil pesos.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0" y="47402"/>
            <a:ext cx="6858000" cy="780183"/>
          </a:xfrm>
        </p:spPr>
        <p:txBody>
          <a:bodyPr>
            <a:normAutofit fontScale="90000"/>
          </a:bodyPr>
          <a:lstStyle/>
          <a:p>
            <a:pPr rtl="0" eaLnBrk="0" fontAlgn="base" hangingPunct="0"/>
            <a:r>
              <a:rPr lang="es-ES" sz="3200" b="1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COSTOS AÑO </a:t>
            </a:r>
            <a:r>
              <a:rPr lang="es-ES" sz="3200" b="1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2015</a:t>
            </a:r>
            <a:endParaRPr lang="es-ES" dirty="0" smtClean="0">
              <a:effectLst/>
            </a:endParaRPr>
          </a:p>
          <a:p>
            <a:r>
              <a:rPr lang="es-ES" sz="2400" b="1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j-ea"/>
                <a:cs typeface="Arial"/>
              </a:rPr>
              <a:t>PROGRAMA TECNICOS EN SALUD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60648" y="803498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NOTA: </a:t>
            </a:r>
            <a:r>
              <a:rPr lang="es-ES" sz="1400" dirty="0" smtClean="0">
                <a:solidFill>
                  <a:srgbClr val="FF0000"/>
                </a:solidFill>
              </a:rPr>
              <a:t>Los números resaltados en color roja significa que no se han ajustado con el incremento del año en curso y pertenecen al año 2014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1412776" y="1547664"/>
            <a:ext cx="47525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dirty="0" smtClean="0">
                <a:solidFill>
                  <a:schemeClr val="bg1"/>
                </a:solidFill>
              </a:rPr>
              <a:t>El </a:t>
            </a:r>
            <a:r>
              <a:rPr lang="es-PE" sz="2400" dirty="0">
                <a:solidFill>
                  <a:schemeClr val="bg1"/>
                </a:solidFill>
              </a:rPr>
              <a:t>alumno perderá el beneficio </a:t>
            </a:r>
            <a:r>
              <a:rPr lang="es-PE" sz="2400" dirty="0" smtClean="0">
                <a:solidFill>
                  <a:schemeClr val="bg1"/>
                </a:solidFill>
              </a:rPr>
              <a:t>del </a:t>
            </a:r>
            <a:r>
              <a:rPr lang="es-PE" sz="2400" dirty="0">
                <a:solidFill>
                  <a:schemeClr val="bg1"/>
                </a:solidFill>
              </a:rPr>
              <a:t>subsidio institucional si incurre en las siguientes causas: </a:t>
            </a:r>
            <a:endParaRPr lang="es-PE" sz="2400" dirty="0" smtClean="0">
              <a:solidFill>
                <a:schemeClr val="bg1"/>
              </a:solidFill>
            </a:endParaRPr>
          </a:p>
          <a:p>
            <a:endParaRPr lang="es-ES" sz="11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s-PE" sz="2400" dirty="0">
                <a:solidFill>
                  <a:schemeClr val="bg1"/>
                </a:solidFill>
              </a:rPr>
              <a:t>Bajo rendimiento </a:t>
            </a:r>
            <a:r>
              <a:rPr lang="es-PE" sz="2400" dirty="0" smtClean="0">
                <a:solidFill>
                  <a:schemeClr val="bg1"/>
                </a:solidFill>
              </a:rPr>
              <a:t>académico.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PE" sz="2400" dirty="0" smtClean="0">
                <a:solidFill>
                  <a:schemeClr val="bg1"/>
                </a:solidFill>
              </a:rPr>
              <a:t>Por </a:t>
            </a:r>
            <a:r>
              <a:rPr lang="es-PE" sz="2400" dirty="0">
                <a:solidFill>
                  <a:schemeClr val="bg1"/>
                </a:solidFill>
              </a:rPr>
              <a:t>retraso en el pago de </a:t>
            </a:r>
            <a:r>
              <a:rPr lang="es-PE" sz="2400" dirty="0" smtClean="0">
                <a:solidFill>
                  <a:schemeClr val="bg1"/>
                </a:solidFill>
              </a:rPr>
              <a:t>una </a:t>
            </a:r>
            <a:r>
              <a:rPr lang="es-PE" sz="2400" dirty="0">
                <a:solidFill>
                  <a:schemeClr val="bg1"/>
                </a:solidFill>
              </a:rPr>
              <a:t>o </a:t>
            </a:r>
            <a:r>
              <a:rPr lang="es-PE" sz="2400" dirty="0" smtClean="0">
                <a:solidFill>
                  <a:schemeClr val="bg1"/>
                </a:solidFill>
              </a:rPr>
              <a:t>más mensualidades.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PE" sz="2400" dirty="0" smtClean="0">
                <a:solidFill>
                  <a:schemeClr val="bg1"/>
                </a:solidFill>
              </a:rPr>
              <a:t>Cometer </a:t>
            </a:r>
            <a:r>
              <a:rPr lang="es-PE" sz="2400" dirty="0">
                <a:solidFill>
                  <a:schemeClr val="bg1"/>
                </a:solidFill>
              </a:rPr>
              <a:t>actos de </a:t>
            </a:r>
            <a:r>
              <a:rPr lang="es-PE" sz="2400" dirty="0" smtClean="0">
                <a:solidFill>
                  <a:schemeClr val="bg1"/>
                </a:solidFill>
              </a:rPr>
              <a:t>indisciplina.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PE" sz="2400" dirty="0" smtClean="0">
                <a:solidFill>
                  <a:schemeClr val="bg1"/>
                </a:solidFill>
              </a:rPr>
              <a:t>Inasistencia injustificada.</a:t>
            </a:r>
          </a:p>
          <a:p>
            <a:pPr marL="457200" lvl="0" indent="-457200">
              <a:buFont typeface="+mj-lt"/>
              <a:buAutoNum type="arabicPeriod"/>
            </a:pPr>
            <a:endParaRPr lang="es-ES" sz="1200" dirty="0" smtClean="0">
              <a:solidFill>
                <a:schemeClr val="bg1"/>
              </a:solidFill>
            </a:endParaRPr>
          </a:p>
          <a:p>
            <a:pPr marL="622300" lvl="0" indent="-622300"/>
            <a:r>
              <a:rPr lang="es-ES" sz="1600" b="1" dirty="0" smtClean="0">
                <a:solidFill>
                  <a:schemeClr val="bg1"/>
                </a:solidFill>
              </a:rPr>
              <a:t>Nota: </a:t>
            </a:r>
            <a:r>
              <a:rPr lang="es-ES" sz="1400" dirty="0" smtClean="0">
                <a:solidFill>
                  <a:schemeClr val="bg1"/>
                </a:solidFill>
              </a:rPr>
              <a:t>En dado caso el estudiante incurre en las anteriores asumirá el 100% de los costos autorizados por secretaria de educación municipal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80728" y="179512"/>
            <a:ext cx="5904656" cy="1224136"/>
          </a:xfrm>
        </p:spPr>
        <p:txBody>
          <a:bodyPr/>
          <a:lstStyle/>
          <a:p>
            <a:pPr rtl="0" fontAlgn="base"/>
            <a:r>
              <a:rPr lang="es-PE" sz="32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PERDIDA DE SUBSIDIO INSTITUCIONAL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098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908720" y="2010484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</a:rPr>
              <a:t>Censa brinda la oportunidad de que el estudiante que está debidamente matriculado a la fecha, obtenga un bono estudiantil que podrá descontar en sus mensualidades actuales y vencidas, seminario y derecho de certificación por valor de $15.000 por cada estudiante nuevo que </a:t>
            </a:r>
            <a:r>
              <a:rPr lang="es-CO" sz="2400" dirty="0" smtClean="0">
                <a:solidFill>
                  <a:schemeClr val="bg1"/>
                </a:solidFill>
              </a:rPr>
              <a:t>matricularse a su nombre.</a:t>
            </a:r>
            <a:endParaRPr lang="es-E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42900" y="654216"/>
            <a:ext cx="6172200" cy="965456"/>
          </a:xfrm>
        </p:spPr>
        <p:txBody>
          <a:bodyPr/>
          <a:lstStyle/>
          <a:p>
            <a:pPr rtl="0" fontAlgn="base"/>
            <a:r>
              <a:rPr lang="es-PE" sz="4000" b="1" kern="1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BONO ESTUDIATIL</a:t>
            </a:r>
            <a:endParaRPr lang="es-ES" dirty="0" smtClean="0"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374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CuadroTexto"/>
          <p:cNvSpPr txBox="1"/>
          <p:nvPr/>
        </p:nvSpPr>
        <p:spPr>
          <a:xfrm>
            <a:off x="1052736" y="862420"/>
            <a:ext cx="55537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Verificar en cada cancelación de la mensualidad o demás conceptos el valor, la fecha, nombre de la unidad de aprendizaje, nombre del tutor y el tutor deberá relacionar el recibo de </a:t>
            </a:r>
            <a:r>
              <a:rPr lang="es-ES" dirty="0">
                <a:solidFill>
                  <a:schemeClr val="bg1"/>
                </a:solidFill>
              </a:rPr>
              <a:t>pago </a:t>
            </a:r>
            <a:r>
              <a:rPr lang="es-ES" dirty="0" smtClean="0">
                <a:solidFill>
                  <a:schemeClr val="bg1"/>
                </a:solidFill>
              </a:rPr>
              <a:t>en planilla física de asistencia.</a:t>
            </a:r>
          </a:p>
          <a:p>
            <a:pPr marL="342900" indent="-342900" algn="just">
              <a:buAutoNum type="arabicPeriod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El tutor podrá solicitar en caja o tesorería oficina 202 la relación de pagos de los alumnos por el periodo académico cumplido a su nombre.</a:t>
            </a:r>
          </a:p>
          <a:p>
            <a:pPr marL="342900" indent="-342900" algn="just">
              <a:buAutoNum type="arabicPeriod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Tener en cuenta que a partir de la fecha y firma de la documentación cumplida por los grupo aceptado para el paz y salvo de la  prestación de servicio empezará a correr los días hábiles que reza el contrato </a:t>
            </a:r>
            <a:r>
              <a:rPr lang="es-ES" dirty="0">
                <a:solidFill>
                  <a:schemeClr val="bg1"/>
                </a:solidFill>
              </a:rPr>
              <a:t>para </a:t>
            </a:r>
            <a:r>
              <a:rPr lang="es-ES" dirty="0" smtClean="0">
                <a:solidFill>
                  <a:schemeClr val="bg1"/>
                </a:solidFill>
              </a:rPr>
              <a:t>el correspondiente pago.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Nota: </a:t>
            </a:r>
            <a:r>
              <a:rPr lang="es-ES" dirty="0">
                <a:solidFill>
                  <a:schemeClr val="bg1"/>
                </a:solidFill>
              </a:rPr>
              <a:t>E</a:t>
            </a:r>
            <a:r>
              <a:rPr lang="es-ES" dirty="0" smtClean="0">
                <a:solidFill>
                  <a:schemeClr val="bg1"/>
                </a:solidFill>
              </a:rPr>
              <a:t>ntiéndase como corte de pago la vigencia de las unidades de aprendizaje o guía conforme al calendario académico. </a:t>
            </a:r>
          </a:p>
          <a:p>
            <a:pPr marL="342900" indent="-342900">
              <a:buAutoNum type="arabicPeriod"/>
            </a:pPr>
            <a:endParaRPr lang="es-ES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43508" y="1795"/>
            <a:ext cx="6172200" cy="893448"/>
          </a:xfrm>
        </p:spPr>
        <p:txBody>
          <a:bodyPr/>
          <a:lstStyle/>
          <a:p>
            <a:pPr rtl="0" fontAlgn="base"/>
            <a:r>
              <a:rPr lang="es-ES" sz="36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RECIBOS DE PAGOS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712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1 Grupo"/>
          <p:cNvGrpSpPr/>
          <p:nvPr/>
        </p:nvGrpSpPr>
        <p:grpSpPr>
          <a:xfrm>
            <a:off x="714487" y="2195736"/>
            <a:ext cx="5594834" cy="5976664"/>
            <a:chOff x="0" y="-1"/>
            <a:chExt cx="6117927" cy="4268470"/>
          </a:xfrm>
        </p:grpSpPr>
        <p:sp>
          <p:nvSpPr>
            <p:cNvPr id="3" name="Cuadro de texto 2"/>
            <p:cNvSpPr txBox="1">
              <a:spLocks noChangeArrowheads="1"/>
            </p:cNvSpPr>
            <p:nvPr/>
          </p:nvSpPr>
          <p:spPr bwMode="auto">
            <a:xfrm>
              <a:off x="0" y="2966936"/>
              <a:ext cx="1457325" cy="6680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8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rPr>
                <a:t>NOMBRE DE LA GUIA E IDENTIFICACION DEL TUTOR, O RELACION DEL CONCEPTO CANCELADO</a:t>
              </a:r>
              <a:endParaRPr lang="es-ES" sz="1100" dirty="0">
                <a:solidFill>
                  <a:schemeClr val="bg1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4" name="31 Grupo"/>
            <p:cNvGrpSpPr/>
            <p:nvPr/>
          </p:nvGrpSpPr>
          <p:grpSpPr>
            <a:xfrm>
              <a:off x="321012" y="-1"/>
              <a:ext cx="5796915" cy="4268470"/>
              <a:chOff x="417550" y="0"/>
              <a:chExt cx="5294838" cy="4134255"/>
            </a:xfrm>
          </p:grpSpPr>
          <p:sp>
            <p:nvSpPr>
              <p:cNvPr id="6" name="Cuadro de texto 2"/>
              <p:cNvSpPr txBox="1">
                <a:spLocks noChangeArrowheads="1"/>
              </p:cNvSpPr>
              <p:nvPr/>
            </p:nvSpPr>
            <p:spPr bwMode="auto">
              <a:xfrm>
                <a:off x="3965288" y="1992337"/>
                <a:ext cx="1649590" cy="41022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NOMBRE, FOLIO  E IDENTIFICACION DEL ALUMNO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" name="Cuadro de texto 2"/>
              <p:cNvSpPr txBox="1">
                <a:spLocks noChangeArrowheads="1"/>
              </p:cNvSpPr>
              <p:nvPr/>
            </p:nvSpPr>
            <p:spPr bwMode="auto">
              <a:xfrm>
                <a:off x="3720571" y="1769822"/>
                <a:ext cx="1245140" cy="2622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Nº DE FACTURA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" name="Cuadro de texto 2"/>
              <p:cNvSpPr txBox="1">
                <a:spLocks noChangeArrowheads="1"/>
              </p:cNvSpPr>
              <p:nvPr/>
            </p:nvSpPr>
            <p:spPr bwMode="auto">
              <a:xfrm>
                <a:off x="426005" y="1584385"/>
                <a:ext cx="1047073" cy="2529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RESOLUCION DIAN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" name="Cuadro de texto 2"/>
              <p:cNvSpPr txBox="1">
                <a:spLocks noChangeArrowheads="1"/>
              </p:cNvSpPr>
              <p:nvPr/>
            </p:nvSpPr>
            <p:spPr bwMode="auto">
              <a:xfrm>
                <a:off x="3904782" y="1332078"/>
                <a:ext cx="1683446" cy="2622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DIRECCION Y TELEFONO DE LA SEDE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" name="Cuadro de texto 2"/>
              <p:cNvSpPr txBox="1">
                <a:spLocks noChangeArrowheads="1"/>
              </p:cNvSpPr>
              <p:nvPr/>
            </p:nvSpPr>
            <p:spPr bwMode="auto">
              <a:xfrm>
                <a:off x="3932269" y="1108037"/>
                <a:ext cx="1069596" cy="2622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NIT. INSTITUCIONAL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Cuadro de texto 2"/>
              <p:cNvSpPr txBox="1">
                <a:spLocks noChangeArrowheads="1"/>
              </p:cNvSpPr>
              <p:nvPr/>
            </p:nvSpPr>
            <p:spPr bwMode="auto">
              <a:xfrm>
                <a:off x="3984641" y="864540"/>
                <a:ext cx="1701313" cy="2529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UBICACION DE LA SEDE RIONEGRO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" name="Cuadro de texto 2"/>
              <p:cNvSpPr txBox="1">
                <a:spLocks noChangeArrowheads="1"/>
              </p:cNvSpPr>
              <p:nvPr/>
            </p:nvSpPr>
            <p:spPr bwMode="auto">
              <a:xfrm>
                <a:off x="3950877" y="553865"/>
                <a:ext cx="1424124" cy="243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CERTIFICACION DE CALIDAD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pic>
            <p:nvPicPr>
              <p:cNvPr id="13" name="12 Imagen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975" y="0"/>
                <a:ext cx="2217906" cy="41342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Cuadro de texto 2"/>
              <p:cNvSpPr txBox="1">
                <a:spLocks noChangeArrowheads="1"/>
              </p:cNvSpPr>
              <p:nvPr/>
            </p:nvSpPr>
            <p:spPr bwMode="auto">
              <a:xfrm>
                <a:off x="541487" y="553865"/>
                <a:ext cx="1037953" cy="1904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CO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LOGO INSTITUCIONAL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5" name="3 Conector recto de flecha"/>
              <p:cNvCxnSpPr/>
              <p:nvPr/>
            </p:nvCxnSpPr>
            <p:spPr>
              <a:xfrm flipH="1">
                <a:off x="1439694" y="651753"/>
                <a:ext cx="42801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4 Conector recto de flecha"/>
              <p:cNvCxnSpPr/>
              <p:nvPr/>
            </p:nvCxnSpPr>
            <p:spPr>
              <a:xfrm>
                <a:off x="3638145" y="651753"/>
                <a:ext cx="46692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6 Conector recto de flecha"/>
              <p:cNvCxnSpPr/>
              <p:nvPr/>
            </p:nvCxnSpPr>
            <p:spPr>
              <a:xfrm>
                <a:off x="3171217" y="963038"/>
                <a:ext cx="98234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12 Conector recto de flecha"/>
              <p:cNvCxnSpPr/>
              <p:nvPr/>
            </p:nvCxnSpPr>
            <p:spPr>
              <a:xfrm>
                <a:off x="3073941" y="1206229"/>
                <a:ext cx="98234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14 Conector recto de flecha"/>
              <p:cNvCxnSpPr/>
              <p:nvPr/>
            </p:nvCxnSpPr>
            <p:spPr>
              <a:xfrm>
                <a:off x="3073941" y="1439693"/>
                <a:ext cx="98234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16 Conector recto de flecha"/>
              <p:cNvCxnSpPr/>
              <p:nvPr/>
            </p:nvCxnSpPr>
            <p:spPr>
              <a:xfrm flipH="1">
                <a:off x="1313234" y="1673157"/>
                <a:ext cx="4279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18 Conector recto de flecha"/>
              <p:cNvCxnSpPr/>
              <p:nvPr/>
            </p:nvCxnSpPr>
            <p:spPr>
              <a:xfrm>
                <a:off x="3385226" y="1877438"/>
                <a:ext cx="61284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20 Conector recto de flecha"/>
              <p:cNvCxnSpPr/>
              <p:nvPr/>
            </p:nvCxnSpPr>
            <p:spPr>
              <a:xfrm>
                <a:off x="3692262" y="2090530"/>
                <a:ext cx="40855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Cuadro de texto 2"/>
              <p:cNvSpPr txBox="1">
                <a:spLocks noChangeArrowheads="1"/>
              </p:cNvSpPr>
              <p:nvPr/>
            </p:nvSpPr>
            <p:spPr bwMode="auto">
              <a:xfrm>
                <a:off x="3927797" y="3502263"/>
                <a:ext cx="1562554" cy="2723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NOMBRE DEL CAJERO QUE RECIBE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Cuadro de texto 2"/>
              <p:cNvSpPr txBox="1">
                <a:spLocks noChangeArrowheads="1"/>
              </p:cNvSpPr>
              <p:nvPr/>
            </p:nvSpPr>
            <p:spPr bwMode="auto">
              <a:xfrm>
                <a:off x="3968842" y="3257849"/>
                <a:ext cx="1716951" cy="2717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SELLO Y FIRMA DEL CAJERO QUE RECIBE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Cuadro de texto 2"/>
              <p:cNvSpPr txBox="1">
                <a:spLocks noChangeArrowheads="1"/>
              </p:cNvSpPr>
              <p:nvPr/>
            </p:nvSpPr>
            <p:spPr bwMode="auto">
              <a:xfrm>
                <a:off x="3976325" y="2508513"/>
                <a:ext cx="1736063" cy="2717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VALOR Y CONCEPTO CANCELADO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6" name="Cuadro de texto 2"/>
              <p:cNvSpPr txBox="1">
                <a:spLocks noChangeArrowheads="1"/>
              </p:cNvSpPr>
              <p:nvPr/>
            </p:nvSpPr>
            <p:spPr bwMode="auto">
              <a:xfrm>
                <a:off x="550383" y="3610490"/>
                <a:ext cx="949309" cy="4766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FECHA DE PAGO REALIZADO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27" name="26 Conector recto de flecha"/>
              <p:cNvCxnSpPr/>
              <p:nvPr/>
            </p:nvCxnSpPr>
            <p:spPr>
              <a:xfrm flipH="1">
                <a:off x="1313234" y="3784059"/>
                <a:ext cx="4279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 de flecha"/>
              <p:cNvCxnSpPr/>
              <p:nvPr/>
            </p:nvCxnSpPr>
            <p:spPr>
              <a:xfrm>
                <a:off x="3278221" y="3599234"/>
                <a:ext cx="77806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 de flecha"/>
              <p:cNvCxnSpPr/>
              <p:nvPr/>
            </p:nvCxnSpPr>
            <p:spPr>
              <a:xfrm>
                <a:off x="3463047" y="3356042"/>
                <a:ext cx="59338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 de flecha"/>
              <p:cNvCxnSpPr/>
              <p:nvPr/>
            </p:nvCxnSpPr>
            <p:spPr>
              <a:xfrm>
                <a:off x="3852153" y="2597285"/>
                <a:ext cx="35004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30 Cerrar corchete"/>
              <p:cNvSpPr/>
              <p:nvPr/>
            </p:nvSpPr>
            <p:spPr>
              <a:xfrm>
                <a:off x="3803515" y="2208178"/>
                <a:ext cx="45085" cy="962025"/>
              </a:xfrm>
              <a:prstGeom prst="rightBracket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 dirty="0"/>
              </a:p>
            </p:txBody>
          </p:sp>
          <p:sp>
            <p:nvSpPr>
              <p:cNvPr id="32" name="Cuadro de texto 2"/>
              <p:cNvSpPr txBox="1">
                <a:spLocks noChangeArrowheads="1"/>
              </p:cNvSpPr>
              <p:nvPr/>
            </p:nvSpPr>
            <p:spPr bwMode="auto">
              <a:xfrm>
                <a:off x="417550" y="913484"/>
                <a:ext cx="1097384" cy="4279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S" sz="800" dirty="0">
                    <a:solidFill>
                      <a:schemeClr val="bg1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RESOLUCION DE LOS PROGRAMAS</a:t>
                </a:r>
                <a:endParaRPr lang="es-ES" sz="1100" dirty="0">
                  <a:solidFill>
                    <a:schemeClr val="bg1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3" name="11 Conector recto de flecha"/>
              <p:cNvCxnSpPr/>
              <p:nvPr/>
            </p:nvCxnSpPr>
            <p:spPr>
              <a:xfrm flipH="1">
                <a:off x="1342417" y="1089497"/>
                <a:ext cx="42799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" name="289 Conector recto de flecha"/>
            <p:cNvCxnSpPr/>
            <p:nvPr/>
          </p:nvCxnSpPr>
          <p:spPr>
            <a:xfrm flipH="1">
              <a:off x="1293779" y="3278222"/>
              <a:ext cx="46799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34 CuadroTexto"/>
          <p:cNvSpPr txBox="1"/>
          <p:nvPr/>
        </p:nvSpPr>
        <p:spPr>
          <a:xfrm>
            <a:off x="1005604" y="755578"/>
            <a:ext cx="5184576" cy="160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/>
                </a:solidFill>
              </a:rPr>
              <a:t>Este es el </a:t>
            </a:r>
            <a:r>
              <a:rPr lang="es-CO" sz="1400" b="1" dirty="0" smtClean="0">
                <a:solidFill>
                  <a:schemeClr val="bg1"/>
                </a:solidFill>
              </a:rPr>
              <a:t>Único </a:t>
            </a:r>
            <a:r>
              <a:rPr lang="es-CO" sz="1400" b="1" dirty="0">
                <a:solidFill>
                  <a:schemeClr val="bg1"/>
                </a:solidFill>
              </a:rPr>
              <a:t>comprobante de pago </a:t>
            </a:r>
            <a:r>
              <a:rPr lang="es-CO" sz="1400" b="1" dirty="0" smtClean="0">
                <a:solidFill>
                  <a:schemeClr val="bg1"/>
                </a:solidFill>
              </a:rPr>
              <a:t>válido institucional</a:t>
            </a:r>
            <a:r>
              <a:rPr lang="es-CO" sz="1400" dirty="0">
                <a:solidFill>
                  <a:schemeClr val="bg1"/>
                </a:solidFill>
              </a:rPr>
              <a:t>.</a:t>
            </a:r>
            <a:r>
              <a:rPr lang="es-CO" sz="1400" dirty="0" smtClean="0">
                <a:solidFill>
                  <a:schemeClr val="bg1"/>
                </a:solidFill>
              </a:rPr>
              <a:t> La </a:t>
            </a:r>
            <a:r>
              <a:rPr lang="es-CO" sz="1400" dirty="0">
                <a:solidFill>
                  <a:schemeClr val="bg1"/>
                </a:solidFill>
              </a:rPr>
              <a:t>institución no se hace responsable por pagos realizados que no sean en la </a:t>
            </a:r>
            <a:r>
              <a:rPr lang="es-CO" sz="1400" dirty="0" smtClean="0">
                <a:solidFill>
                  <a:schemeClr val="bg1"/>
                </a:solidFill>
              </a:rPr>
              <a:t>TESORERIA O CAJA, OFICINA 202 . La </a:t>
            </a:r>
            <a:r>
              <a:rPr lang="es-CO" sz="1400" dirty="0">
                <a:solidFill>
                  <a:schemeClr val="bg1"/>
                </a:solidFill>
              </a:rPr>
              <a:t>administración no acepta reclamos alguno si no se presenta el recibo </a:t>
            </a:r>
            <a:r>
              <a:rPr lang="es-CO" sz="1400" dirty="0" smtClean="0">
                <a:solidFill>
                  <a:schemeClr val="bg1"/>
                </a:solidFill>
              </a:rPr>
              <a:t>ORIGINAL O COPIA DE ESTE con </a:t>
            </a:r>
            <a:r>
              <a:rPr lang="es-CO" sz="1400" dirty="0">
                <a:solidFill>
                  <a:schemeClr val="bg1"/>
                </a:solidFill>
              </a:rPr>
              <a:t>las siguientes características:</a:t>
            </a:r>
            <a:endParaRPr lang="es-ES" sz="1400" dirty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6" name="35 Título"/>
          <p:cNvSpPr>
            <a:spLocks noGrp="1"/>
          </p:cNvSpPr>
          <p:nvPr>
            <p:ph type="title" idx="4294967295"/>
          </p:nvPr>
        </p:nvSpPr>
        <p:spPr>
          <a:xfrm>
            <a:off x="1005604" y="107504"/>
            <a:ext cx="5509496" cy="605416"/>
          </a:xfrm>
        </p:spPr>
        <p:txBody>
          <a:bodyPr>
            <a:normAutofit/>
          </a:bodyPr>
          <a:lstStyle/>
          <a:p>
            <a:pPr rtl="0" fontAlgn="base"/>
            <a:r>
              <a:rPr lang="es-CO" sz="3200" b="1" kern="1200" dirty="0" smtClean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RECIBO DE PAGO</a:t>
            </a:r>
            <a:endParaRPr lang="es-ES" sz="4400" dirty="0" smtClean="0">
              <a:effectLst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3317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TERQUExQUFRUVFhgVFRQUFhcUFxkYGBYWFhUVFRUYHCggGBwnHBYYITEhJSkrLi4uFx8zODMsNygtLisBCgoKDg0OGxAQGyskHyQxNi0tLC0sLDcsLCw3LCwsMCwsNCwsLCwsLCwsLCwsLCwsLCwsLCwsLCwsLCwsLCwsNP/AABEIALQAtAMBIgACEQEDEQH/xAAcAAACAwEBAQEAAAAAAAAAAAAABQMEBgECBwj/xAA/EAABAwIDBQUGAwYFBQAAAAABAAIDBBEFEiEGMUFRcRMiYYGRMkKhscHRB1LhFBUjYnLwM1OCkvEkQ6Kywv/EABoBAQADAQEBAAAAAAAAAAAAAAABBAUCAwb/xAAnEQACAgEEAgEEAwEAAAAAAAAAAQIDEQQSITETUUEUIjJhBQaRwf/aAAwDAQACEQMRAD8A+4qGeoDbAnU7gplnceJEzNeA+qAdGpC7+0BLKtw7O5F92m5Lu1b+Q/7v0Xca5S6RxKyMXhs0onC6J281mxUNHuu/3fouxVrGm+V3qF14Z+jjzw9mk7Uc13tBzCQfvZnJw9EfvWPx9FHhn6J89fsfh45j1Xq6QDFGePoj95x8z6J4p+ifNX7Q/QkP7zj/ADfNehiUf5/mo8c/RPkh7Q8QkwxNn+YPUr2MRbwkHqmyXoeSPsbhF0qGIN/zG+oXsV4/O31CjbL0Tvj7GSFQFZ4t9Qvf7X09VG1+idy9lxCVjFT2mTs3f1W063TCGS6gJ5JEIQhIIQhACz21A1jd/ehH3WgSPaxv8Jp5Ej4fogB+sXkld9ExpHXj8volbzor2l6ZQ1i5TI3FRl6HuQ7IxodK62a5a0EAkDe4k6AePirraiUa6p3T2wWWF15kdb6JTWbYQNOVsIe3myRwI8bubr6JnSyMlj7eEuLQSHNeLOHP+oeIXT3RWZJrJav/AIy+mG+S4PYjXHQhTg3F11RuKO0rsPhryUjIC42A1UeXO6/AaX5lVNo5jDRSGM2dI9sWYm1mm5NuS4us8cHIsaLSfU3RqXyWK6WCJuaSU/6ACD0LnC/koaGsgnOWGa7vyPbkcfAX0J6LHUmCufnMgeXtkbE1oI/KXG7iDoAB6oo8HY8aZmvBIax0jRISwXNrM4dQsta23OT7GX9e0Kg47nu9mykjINjod3/KiLV5wDEjU0naSe3G7s3uPvDKHNcfHePJTllwtii5WR3Hxet0ktLc65fBAV5KuQ4dI8XAAHNxsD05rjsPdezXRuP5Wu19Da6ieopjLa5LJ5RhLGSCNxsbLd4NNmjYebGk+mqwVi11iCCN4Oi2Gy0l4WDkC3/aSFT1semjR0Uu0x6uriFnmgdQuIQAle0jLwHwI+31TRUsabeCTpf01QCbBn3j8kuqDqeqs4C/u28vmq2IaPI8Vb0j5aKerXCZTcVn/wAQKYiqLpZIo2WDYg94BLQN4bwFynz+SXbUbOzVEsNbSZXTwhokhdxy3LXNvoRbQhX3Y65qR6fxNqrtftkOxmykVVG+R7wQyQD+GbggC7mnkbkJbW42+OsDmt7NsJyNiuLBnvDTQ34qLafaSsqI2xNoZoJs4c5zM+pbwDQ2x4b7q5N+G8lRPAbCASRZ6kNGjXggEMHAuFzbhqpWp+5yu5T6Xo3Ffy3b8mwlpSJHtbe17tAF9CL/AFVhmDTO5jrYLQjKwd0cBr0FlXqJyeNlTWom1hHy1tdUG2/8KlJgNgM7h0A+65jmzjJqaSJpILrEEnc5urTZLZa4tdbXTfdNWOuL3UW12Nfc+zmnXxpkpxjyv2fPMUwWua2G9NfsjmLmOzZyA0BxtY3AA9EkpsSdE10XZOa57iTYlj9RbJ7JJHgvrVZWujjLg4gjzUWH4qJBeVjbi4DwLOHQ/ZVnpJY3Lo+i0/8AZ63HbZBf6INk6V1HBZ0YfJIe0fGXWytAsxpNj3t5T2jr4ptHU4boSSHAgWF9bWK9T4flaXxXeze4e+PG/veeqWRVAbMxzdQ4HOBuLbWv11ViFUXBqPaMjV6qdtzsnjDK2M1joqd1VOXZXECOFhykk+y0u90KhiLXUzYn1cTGRykDtIpXPMbiLjO147w8RbcqOPV8kMTqSta6WlcbwVMfttAPd36EjdY69UumqGzR07JXTzRU98rGwmNzwSMud7nZQLC2l9CV85OuuL+/l/v2V5bDd1NA8NLJDns0vilG8hupYfJX9jpbsI/K8/HX6rJUWKVMz3VVQDExrHR08PBzngAuA4gDin2xkusjRwyH5j6LXojL6f5wnxk9qNvk4NwhcQoLx1C4hACiqmXY4c2kfBSoQGJwJ1iR4/QIxQfxOtj8F4w9uWVw5G3xI+ikxreDzHyKs6V4ngrapZrF3FMMPp5Xv/hHKRvfvAHTj0S6Gne97WtdYuNr2+Kd43X/ALLG2CK99O0fxa06X/qPwV26T/BdspVRX5vpFnFMULDkjPayXAIzFoB/mIvboFarH9mwNbo52rtSdeOpSLAYQZWAcy7newve/FPK+MOcVVlXGE1FnrbqJuptEEVXm0O9e3FIMRjezfz0PD1UuGYuD3X6cA7h5qw6eN0TJm5NcnnaCn98dHfQq7g02eIcxoforcsQcCDuIsshi2IvoIHn/uSPyxX3ANF3P/8AIeq7hmyKgu88E1V+X7TR423+FYuY0kj23Nbx8So6SmLIm7iObSHC/UaL53RxyV3bPqJJGU0bHOe+PLZrrXGYHV567172QxqlfOW0TZYJuyyxMke0QzOaLkyAbnWvovSdMqk4t5a7NH6GG3CZ9EGIdj3ydBvHNQYlTNZI2aMEsqQLge661xbr9FAzDn1pZIxzWx2sbEPDXAlr2tI9rUb+Sfz1Ip6Z3YtEphY4gk2bcC+rvXQKnZOMWnHv5OtNRKMXGfRVjp2wRufO7Q7ot4J5EHQn5LMT4k8OuGxM3kBsbSQOAueKP3n24bK4uc5w/LoAeDRw+qo1Drnj5r2r00ZPdYk2eVtnxHpHZpnPdme4udzO/p4BONk5LTOH5mfI/qs+51kz2ZqP+oZ43HqP0XeqglW0idM35Ez6g0r0oaZ12jopljmuCEIQHEFCEBi6xuWpf/Ufjr9V3Gho3qVLjzLVBPO3y/RQ4s7+EDyIP9+q9aHixHleswZzAW2f2jvZZofEnQAeOqlrq6O7y2Nry4964Lhfdq69vRQPjLooGN0Ds8jjwGoFz5JtBCwNDWuyEjQ6dSbG3JZuu1V89RKFb2pcZLOlorhUnJZyU8GqIRI3u9mbECxuw366hNZvaPVeagZWhzy4ZRc3FiTpYHh/yqzDLK1j2Zbubd19NbkL30d83LZbLLx3+irrtOnDdWuPRI4XSXEMCD7mM5Ty4H7J5FRTn2hEOjnH/wCVLUNjjF5ZGM6uA+a1I3bfxZiR0l2c4MrRYi+AiOcEN3B3Lz4hV9ucG/anUMme0LJTHKQCRlkyWdcEZR3SL8M10+qdpKNvd1lt/LdvXMdE4bA6ZlnNjbE5urCM92ngdwGnVJ3uMlNLDL+l0+2WcnzKvdBR08837C9jh/07Y5pO7PEbAyNAO+2p0J1BWYpsQoKJ8s1E2Z8zWtEBqLOi73+IABYggaXdvX0TGvwwikdmZLKwfk/xWDQDuhxBGgA38FPgn4cQQvzkGRwsQ6UCwtyjbv8AMq1G/TqDlKUnJ/H/ABl3DJ/w4wpzaKIStyFxfKYm91re0dmawt5AcPFbCaBrmFlrNLS23gRZeoIQ0WHmTvJ4krlTDnY5tyMwIuN4uN4WVOW6WTtLg+aYYLRBv+WS1U6kb02lozATE/Q72u4PHMfZKKk71rVS4yZVkOWUCVawee1REf5h8TZUHOXIZLPB5EH0XdqzBkVcSR9qoT3fVWVRwx92nyPqrywzYBCEIDiEIQGa2nj77T/L8j+qX1utO7p9k72mZdrT/UPkfoklrwvHNpHwXUPyRzP8WeNnq93YFjQ1z2XcGkalhN+74g628Uyp8ShkI919iLv4eA81iaeoc1wIJBG4jeE6Zief24mPdxdcsJ65dFzrdFc576mufhnOm1UFHbPI1xJkjWiIOMjpHZv9I3f34KVtG58Y7GdzRH3HFm5xGrj6lIayskJZFFkZnvmAuTYW3vJvbpZWcM/aIH58zHN3OiaLZhwLTzC502gdLdsmtz4x+hdqVYtkevZPJgpf7dRO7/WQPgvMWzFOPdLjzJJK0NG2KYZmOPi3cQeRHAphFTNbwV16jBmLR3SfMuBNQbOQggmJum6+vzT8BC8TShoLnGwG8ngq85uTyzSqqVccIkQhC4PUEIQgMztFWUcsbmSTNBB0c03cxw4i3yXzxoDgdSbEjNr3v5gDuTt9O0Sz6A2kdrbm43S6qH1Wnp4bVwZ18tzFj1FxU8qrlW5corrs+v7NTZo2nmxp+CdLLbFTXiZ0I9CbLUrCl2bC6BCEKCTiEIQC7HGXjHgfmLLO0XvDxWqxFt4z5LJw6PcPNSuGDIX1I5Ej0JCY0hS7EmkTyC/vH5qWnpQd5cfC62ONqMrlMb4OM0j5Dx7jejd9k/h3LN4TNkd2R8XMPMcQtAx6r2Zzk9odHuIBszHjQ3AcR7wPA80/NQshitXkZmHtXAb1JTSeptxXjOvPJ6wsxwPo57rtRGJGOafeaW+oSCmrxzV81oAvdeTraPVTTLuGzZomE78ov1AsfjdWrpVoSS0uZc37p+NjoqWOYjLTQOmDhIG2uwtANibE5gfouNjOtyNFdCy1PtU8tDjASCAbsfff4EKc7WRgf4Uubg3Lv80dckPJFmQxS8NZUbyx7724hxHDwKo1UhPunzV0OfUVUkzxlDdMo/Mdw8gF4rWrSq4SyZ9nOWI5b8VA4q3Ut1KpPVjJ44PoOwMv8MDk63qLrcr5tsFLo8ci0/Fw+i+krFsWJs1q3mKOoQhcHYIQhARVLbsd0Kx8wtL1C2bxosfibbStPPRAZPHm2qHeIB+C7Su+6k2nH8Vp5s+RP3VejO7otWp5gjMsWJjCtAMRJNizvNPEHhZWImVDmgulDbi/dbqqU4zujj4Xzu6D9U8aobwdJZYrrKFws8PdI5hvZ/h4KeSuztDgd49PBTSu3pFUXbJZlu8LkHUDxUx57Il9vRebVkKRmIkvA4N1P0SY3O93puQx5afDmvTxo43s1keJFSVVb2kbmO1DhbVZqOa6tNqLAu4AarydfJ6KYUWeN7ooi0tsHd+9meAsmAglPtTlo5MaG/E3VTC2kNLjvk7x+gTJROWGTGORVE/sXGN57ryXMfzPFrvFeapu/qr9bAJGFts2mlufA3G5VY8Cc4DtHuJtzsPIDeufLBctnXiljCM9WeSoP3rcRbOwjeLpnTYcxvsMHooeriuiVppPszmxUbg912kAgi5HQj6r6hE64B8Fn6LDprnPYDhpbzT+BmVoHIKjOe55LcI7VgkQhC5OgQhCA4sntA2zmnk5a1ZnaVmh8HBAY/bBukTv6h/6n7pZTQuO95HTROtpW3hYeTh8QQlFE74LS08vsKF6xNlxsXYuEou5u54cbm3O6fseCAQdDuKXU7wdDqD5qnDDK0vjY7KwG7S4XOu8DwUya+SI5+BhVSfcpF2tyXHj8gmBwpzvakc74KeHCGgWJvyv+llCvrh85JdM5fAie/gvTIHHc0+lvmtLBRNG5ov8VFV4nDF7ckbOrhf03riWs9I6Wk9sWRYbJa5dlA3q03C47AuffNoNfsl9bttSgEAPlv8AlFh6lL6XbiMWDqc5AdLOzO66heEtVZI9o6eCNbE9oAAzEXy3ta1uZVqCKR1ssfvWN7u7vMKfZzaajm0aAH8jv9D9FsIyCO7a3gvByb7PZRS6EMWFSHeAOp+yuRYL+Z1+g+qbIUElWKgY3c311VlrV1CAEIQgBCEIAQhCAEh2kZ3XdAfRPlRxKjMgsLbiNUBiqilEsWUki9tR4G6ihwiNvXx1WlpsAdbvOA6aq7FgkY3ku+HyXanJLCZy4JvJmBGN39+gUFdVshZmkcGNGmu655LeQ0jG7mtHksNtnhZnZNFucHZm39R9lw+eyUsGVxP8QqePRjZJD4WaPV32WUr/AMTah1+zjjj63ebedgkGM0bmOLXixFwQRZJ5GWQkY4jtJVz3Ek8hB90HKPRtlVo2+G9VWhMacIC/CrDVWhVhqA9seWkEEgjcRvX138PNpnysIeSXMsHeIN7HrovkbGEmwueGi+qbD4E6CIl478ltOQG4Hx1QH09rr6r0oqZlmNHIAfBSoAQhCAEIQgBCEIAQhCAEIXEB1cQhAdS/FcNEoBByuG51r+RHEK+hAfMdptnRJ/jR2O4OG7/cPkvn2KbEW9h+nJw+q/Rr4wdDqk9Zs5C+/dsf5e6gPze7ZeYHcD0KuU+ytQf+38vuvuDtj28HO8wCp4tmyPf/APH9UB8eo9h6p3ugdSPotHh/4ZvNjJKGjiGi/wASQPgvqFPhJG+Q+TQFaZhzRvuepQGXwTZSnp7ZG5n/AJvad68Fp6Wkscx8hyVpkYG4AL2gBCEIAQhCAEIQgBCEIAQhCA4hCEAIQhACEIQAhCEAIQhACEIQHUIQgBCEIAQhCAEIQgBCEID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" name="AutoShape 4" descr="data:image/jpeg;base64,/9j/4AAQSkZJRgABAQAAAQABAAD/2wCEAAkGBxQTERQUExQUFRUVFhgVFRQUFhcUFxkYGBYWFhUVFRUYHCggGBwnHBYYITEhJSkrLi4uFx8zODMsNygtLisBCgoKDg0OGxAQGyskHyQxNi0tLC0sLDcsLCw3LCwsMCwsNCwsLCwsLCwsLCwsLCwsLCwsLCwsLCwsLCwsLCwsNP/AABEIALQAtAMBIgACEQEDEQH/xAAcAAACAwEBAQEAAAAAAAAAAAAABQMEBgECBwj/xAA/EAABAwIDBQUGAwYFBQAAAAABAAIDBBEFEiEGMUFRcRMiYYGRMkKhscHRB1LhFBUjYnLwM1OCkvEkQ6Kywv/EABoBAQADAQEBAAAAAAAAAAAAAAABBAUCAwb/xAAnEQACAgEEAgEEAwEAAAAAAAAAAQIDEQQSITETUUEUIjJhBQaRwf/aAAwDAQACEQMRAD8A+4qGeoDbAnU7gplnceJEzNeA+qAdGpC7+0BLKtw7O5F92m5Lu1b+Q/7v0Xca5S6RxKyMXhs0onC6J281mxUNHuu/3fouxVrGm+V3qF14Z+jjzw9mk7Uc13tBzCQfvZnJw9EfvWPx9FHhn6J89fsfh45j1Xq6QDFGePoj95x8z6J4p+ifNX7Q/QkP7zj/ADfNehiUf5/mo8c/RPkh7Q8QkwxNn+YPUr2MRbwkHqmyXoeSPsbhF0qGIN/zG+oXsV4/O31CjbL0Tvj7GSFQFZ4t9Qvf7X09VG1+idy9lxCVjFT2mTs3f1W063TCGS6gJ5JEIQhIIQhACz21A1jd/ehH3WgSPaxv8Jp5Ej4fogB+sXkld9ExpHXj8volbzor2l6ZQ1i5TI3FRl6HuQ7IxodK62a5a0EAkDe4k6AePirraiUa6p3T2wWWF15kdb6JTWbYQNOVsIe3myRwI8bubr6JnSyMlj7eEuLQSHNeLOHP+oeIXT3RWZJrJav/AIy+mG+S4PYjXHQhTg3F11RuKO0rsPhryUjIC42A1UeXO6/AaX5lVNo5jDRSGM2dI9sWYm1mm5NuS4us8cHIsaLSfU3RqXyWK6WCJuaSU/6ACD0LnC/koaGsgnOWGa7vyPbkcfAX0J6LHUmCufnMgeXtkbE1oI/KXG7iDoAB6oo8HY8aZmvBIax0jRISwXNrM4dQsta23OT7GX9e0Kg47nu9mykjINjod3/KiLV5wDEjU0naSe3G7s3uPvDKHNcfHePJTllwtii5WR3Hxet0ktLc65fBAV5KuQ4dI8XAAHNxsD05rjsPdezXRuP5Wu19Da6ieopjLa5LJ5RhLGSCNxsbLd4NNmjYebGk+mqwVi11iCCN4Oi2Gy0l4WDkC3/aSFT1semjR0Uu0x6uriFnmgdQuIQAle0jLwHwI+31TRUsabeCTpf01QCbBn3j8kuqDqeqs4C/u28vmq2IaPI8Vb0j5aKerXCZTcVn/wAQKYiqLpZIo2WDYg94BLQN4bwFynz+SXbUbOzVEsNbSZXTwhokhdxy3LXNvoRbQhX3Y65qR6fxNqrtftkOxmykVVG+R7wQyQD+GbggC7mnkbkJbW42+OsDmt7NsJyNiuLBnvDTQ34qLafaSsqI2xNoZoJs4c5zM+pbwDQ2x4b7q5N+G8lRPAbCASRZ6kNGjXggEMHAuFzbhqpWp+5yu5T6Xo3Ffy3b8mwlpSJHtbe17tAF9CL/AFVhmDTO5jrYLQjKwd0cBr0FlXqJyeNlTWom1hHy1tdUG2/8KlJgNgM7h0A+65jmzjJqaSJpILrEEnc5urTZLZa4tdbXTfdNWOuL3UW12Nfc+zmnXxpkpxjyv2fPMUwWua2G9NfsjmLmOzZyA0BxtY3AA9EkpsSdE10XZOa57iTYlj9RbJ7JJHgvrVZWujjLg4gjzUWH4qJBeVjbi4DwLOHQ/ZVnpJY3Lo+i0/8AZ63HbZBf6INk6V1HBZ0YfJIe0fGXWytAsxpNj3t5T2jr4ptHU4boSSHAgWF9bWK9T4flaXxXeze4e+PG/veeqWRVAbMxzdQ4HOBuLbWv11ViFUXBqPaMjV6qdtzsnjDK2M1joqd1VOXZXECOFhykk+y0u90KhiLXUzYn1cTGRykDtIpXPMbiLjO147w8RbcqOPV8kMTqSta6WlcbwVMfttAPd36EjdY69UumqGzR07JXTzRU98rGwmNzwSMud7nZQLC2l9CV85OuuL+/l/v2V5bDd1NA8NLJDns0vilG8hupYfJX9jpbsI/K8/HX6rJUWKVMz3VVQDExrHR08PBzngAuA4gDin2xkusjRwyH5j6LXojL6f5wnxk9qNvk4NwhcQoLx1C4hACiqmXY4c2kfBSoQGJwJ1iR4/QIxQfxOtj8F4w9uWVw5G3xI+ikxreDzHyKs6V4ngrapZrF3FMMPp5Xv/hHKRvfvAHTj0S6Gne97WtdYuNr2+Kd43X/ALLG2CK99O0fxa06X/qPwV26T/BdspVRX5vpFnFMULDkjPayXAIzFoB/mIvboFarH9mwNbo52rtSdeOpSLAYQZWAcy7newve/FPK+MOcVVlXGE1FnrbqJuptEEVXm0O9e3FIMRjezfz0PD1UuGYuD3X6cA7h5qw6eN0TJm5NcnnaCn98dHfQq7g02eIcxoforcsQcCDuIsshi2IvoIHn/uSPyxX3ANF3P/8AIeq7hmyKgu88E1V+X7TR423+FYuY0kj23Nbx8So6SmLIm7iObSHC/UaL53RxyV3bPqJJGU0bHOe+PLZrrXGYHV567172QxqlfOW0TZYJuyyxMke0QzOaLkyAbnWvovSdMqk4t5a7NH6GG3CZ9EGIdj3ydBvHNQYlTNZI2aMEsqQLge661xbr9FAzDn1pZIxzWx2sbEPDXAlr2tI9rUb+Sfz1Ip6Z3YtEphY4gk2bcC+rvXQKnZOMWnHv5OtNRKMXGfRVjp2wRufO7Q7ot4J5EHQn5LMT4k8OuGxM3kBsbSQOAueKP3n24bK4uc5w/LoAeDRw+qo1Drnj5r2r00ZPdYk2eVtnxHpHZpnPdme4udzO/p4BONk5LTOH5mfI/qs+51kz2ZqP+oZ43HqP0XeqglW0idM35Ez6g0r0oaZ12jopljmuCEIQHEFCEBi6xuWpf/Ufjr9V3Gho3qVLjzLVBPO3y/RQ4s7+EDyIP9+q9aHixHleswZzAW2f2jvZZofEnQAeOqlrq6O7y2Nry4964Lhfdq69vRQPjLooGN0Ds8jjwGoFz5JtBCwNDWuyEjQ6dSbG3JZuu1V89RKFb2pcZLOlorhUnJZyU8GqIRI3u9mbECxuw366hNZvaPVeagZWhzy4ZRc3FiTpYHh/yqzDLK1j2Zbubd19NbkL30d83LZbLLx3+irrtOnDdWuPRI4XSXEMCD7mM5Ty4H7J5FRTn2hEOjnH/wCVLUNjjF5ZGM6uA+a1I3bfxZiR0l2c4MrRYi+AiOcEN3B3Lz4hV9ucG/anUMme0LJTHKQCRlkyWdcEZR3SL8M10+qdpKNvd1lt/LdvXMdE4bA6ZlnNjbE5urCM92ngdwGnVJ3uMlNLDL+l0+2WcnzKvdBR08837C9jh/07Y5pO7PEbAyNAO+2p0J1BWYpsQoKJ8s1E2Z8zWtEBqLOi73+IABYggaXdvX0TGvwwikdmZLKwfk/xWDQDuhxBGgA38FPgn4cQQvzkGRwsQ6UCwtyjbv8AMq1G/TqDlKUnJ/H/ABl3DJ/w4wpzaKIStyFxfKYm91re0dmawt5AcPFbCaBrmFlrNLS23gRZeoIQ0WHmTvJ4krlTDnY5tyMwIuN4uN4WVOW6WTtLg+aYYLRBv+WS1U6kb02lozATE/Q72u4PHMfZKKk71rVS4yZVkOWUCVawee1REf5h8TZUHOXIZLPB5EH0XdqzBkVcSR9qoT3fVWVRwx92nyPqrywzYBCEIDiEIQGa2nj77T/L8j+qX1utO7p9k72mZdrT/UPkfoklrwvHNpHwXUPyRzP8WeNnq93YFjQ1z2XcGkalhN+74g628Uyp8ShkI919iLv4eA81iaeoc1wIJBG4jeE6Zief24mPdxdcsJ65dFzrdFc576mufhnOm1UFHbPI1xJkjWiIOMjpHZv9I3f34KVtG58Y7GdzRH3HFm5xGrj6lIayskJZFFkZnvmAuTYW3vJvbpZWcM/aIH58zHN3OiaLZhwLTzC502gdLdsmtz4x+hdqVYtkevZPJgpf7dRO7/WQPgvMWzFOPdLjzJJK0NG2KYZmOPi3cQeRHAphFTNbwV16jBmLR3SfMuBNQbOQggmJum6+vzT8BC8TShoLnGwG8ngq85uTyzSqqVccIkQhC4PUEIQgMztFWUcsbmSTNBB0c03cxw4i3yXzxoDgdSbEjNr3v5gDuTt9O0Sz6A2kdrbm43S6qH1Wnp4bVwZ18tzFj1FxU8qrlW5corrs+v7NTZo2nmxp+CdLLbFTXiZ0I9CbLUrCl2bC6BCEKCTiEIQC7HGXjHgfmLLO0XvDxWqxFt4z5LJw6PcPNSuGDIX1I5Ej0JCY0hS7EmkTyC/vH5qWnpQd5cfC62ONqMrlMb4OM0j5Dx7jejd9k/h3LN4TNkd2R8XMPMcQtAx6r2Zzk9odHuIBszHjQ3AcR7wPA80/NQshitXkZmHtXAb1JTSeptxXjOvPJ6wsxwPo57rtRGJGOafeaW+oSCmrxzV81oAvdeTraPVTTLuGzZomE78ov1AsfjdWrpVoSS0uZc37p+NjoqWOYjLTQOmDhIG2uwtANibE5gfouNjOtyNFdCy1PtU8tDjASCAbsfff4EKc7WRgf4Uubg3Lv80dckPJFmQxS8NZUbyx7724hxHDwKo1UhPunzV0OfUVUkzxlDdMo/Mdw8gF4rWrSq4SyZ9nOWI5b8VA4q3Ut1KpPVjJ44PoOwMv8MDk63qLrcr5tsFLo8ci0/Fw+i+krFsWJs1q3mKOoQhcHYIQhARVLbsd0Kx8wtL1C2bxosfibbStPPRAZPHm2qHeIB+C7Su+6k2nH8Vp5s+RP3VejO7otWp5gjMsWJjCtAMRJNizvNPEHhZWImVDmgulDbi/dbqqU4zujj4Xzu6D9U8aobwdJZYrrKFws8PdI5hvZ/h4KeSuztDgd49PBTSu3pFUXbJZlu8LkHUDxUx57Il9vRebVkKRmIkvA4N1P0SY3O93puQx5afDmvTxo43s1keJFSVVb2kbmO1DhbVZqOa6tNqLAu4AarydfJ6KYUWeN7ooi0tsHd+9meAsmAglPtTlo5MaG/E3VTC2kNLjvk7x+gTJROWGTGORVE/sXGN57ryXMfzPFrvFeapu/qr9bAJGFts2mlufA3G5VY8Cc4DtHuJtzsPIDeufLBctnXiljCM9WeSoP3rcRbOwjeLpnTYcxvsMHooeriuiVppPszmxUbg912kAgi5HQj6r6hE64B8Fn6LDprnPYDhpbzT+BmVoHIKjOe55LcI7VgkQhC5OgQhCA4sntA2zmnk5a1ZnaVmh8HBAY/bBukTv6h/6n7pZTQuO95HTROtpW3hYeTh8QQlFE74LS08vsKF6xNlxsXYuEou5u54cbm3O6fseCAQdDuKXU7wdDqD5qnDDK0vjY7KwG7S4XOu8DwUya+SI5+BhVSfcpF2tyXHj8gmBwpzvakc74KeHCGgWJvyv+llCvrh85JdM5fAie/gvTIHHc0+lvmtLBRNG5ov8VFV4nDF7ckbOrhf03riWs9I6Wk9sWRYbJa5dlA3q03C47AuffNoNfsl9bttSgEAPlv8AlFh6lL6XbiMWDqc5AdLOzO66heEtVZI9o6eCNbE9oAAzEXy3ta1uZVqCKR1ssfvWN7u7vMKfZzaajm0aAH8jv9D9FsIyCO7a3gvByb7PZRS6EMWFSHeAOp+yuRYL+Z1+g+qbIUElWKgY3c311VlrV1CAEIQgBCEIAQhCAEh2kZ3XdAfRPlRxKjMgsLbiNUBiqilEsWUki9tR4G6ihwiNvXx1WlpsAdbvOA6aq7FgkY3ku+HyXanJLCZy4JvJmBGN39+gUFdVshZmkcGNGmu655LeQ0jG7mtHksNtnhZnZNFucHZm39R9lw+eyUsGVxP8QqePRjZJD4WaPV32WUr/AMTah1+zjjj63ebedgkGM0bmOLXixFwQRZJ5GWQkY4jtJVz3Ek8hB90HKPRtlVo2+G9VWhMacIC/CrDVWhVhqA9seWkEEgjcRvX138PNpnysIeSXMsHeIN7HrovkbGEmwueGi+qbD4E6CIl478ltOQG4Hx1QH09rr6r0oqZlmNHIAfBSoAQhCAEIQgBCEIAQhCAEIXEB1cQhAdS/FcNEoBByuG51r+RHEK+hAfMdptnRJ/jR2O4OG7/cPkvn2KbEW9h+nJw+q/Rr4wdDqk9Zs5C+/dsf5e6gPze7ZeYHcD0KuU+ytQf+38vuvuDtj28HO8wCp4tmyPf/APH9UB8eo9h6p3ugdSPotHh/4ZvNjJKGjiGi/wASQPgvqFPhJG+Q+TQFaZhzRvuepQGXwTZSnp7ZG5n/AJvad68Fp6Wkscx8hyVpkYG4AL2gBCEIAQhCAEIQgBCEIAQhCA4hCEAIQhACEIQAhCEAIQhACEIQHUIQgBCEIAQhCAEIQgBCEID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222" name="Picture 6" descr="http://www.psicocentral.com/wp-content/uploads/2012/01/valoracion-cognit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32" y="2242461"/>
            <a:ext cx="441558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588202" y="467544"/>
            <a:ext cx="6172200" cy="1524000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es-ES" sz="6600" b="1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PROCESO ACADÉMICO</a:t>
            </a: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2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4664" y="1403649"/>
            <a:ext cx="5967282" cy="267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dirty="0">
                <a:solidFill>
                  <a:schemeClr val="bg1"/>
                </a:solidFill>
              </a:rPr>
              <a:t>Las </a:t>
            </a:r>
            <a:r>
              <a:rPr lang="es-ES" sz="2400" b="1" dirty="0">
                <a:solidFill>
                  <a:schemeClr val="bg1"/>
                </a:solidFill>
              </a:rPr>
              <a:t>competencias</a:t>
            </a:r>
            <a:r>
              <a:rPr lang="es-ES" sz="2400" dirty="0">
                <a:solidFill>
                  <a:schemeClr val="bg1"/>
                </a:solidFill>
              </a:rPr>
              <a:t> son las capacidades de poner en operación los diferentes conocimientos, habilidades, pensamiento, carácter y valores de manera integral en las diferentes interacciones que tienen los seres humanos para la vida en el ámbito personal, social y laboral.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salesianos-sevilla.com/jerez/images/stories/compe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4283968"/>
            <a:ext cx="3448050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332656" y="0"/>
            <a:ext cx="6172200" cy="1524000"/>
          </a:xfrm>
        </p:spPr>
        <p:txBody>
          <a:bodyPr>
            <a:normAutofit/>
          </a:bodyPr>
          <a:lstStyle/>
          <a:p>
            <a:pPr rtl="0" fontAlgn="auto"/>
            <a:r>
              <a:rPr lang="en-GB" sz="4000" b="1" kern="1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CONCEPTO COMPETENCIAS</a:t>
            </a:r>
            <a:endParaRPr lang="es-E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1312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476672" y="2267747"/>
            <a:ext cx="6120680" cy="33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Conjunto de habilidades cognitivas,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procedimentales y actitudinales que pueden y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deben ser alcanzadas a lo largo de la educación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obligatoria por la mayoría del </a:t>
            </a:r>
            <a:r>
              <a:rPr lang="es-ES" sz="2000" dirty="0" smtClean="0">
                <a:solidFill>
                  <a:schemeClr val="bg1"/>
                </a:solidFill>
              </a:rPr>
              <a:t>alumnado y </a:t>
            </a:r>
            <a:r>
              <a:rPr lang="es-ES" sz="2000" dirty="0">
                <a:solidFill>
                  <a:schemeClr val="bg1"/>
                </a:solidFill>
              </a:rPr>
              <a:t>que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resultan imprescindibles para garantizar el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desenvolvimiento personal y social y la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adecuación a las necesidades del contexto vital,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así como para el ejercicio efectivo de los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85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dirty="0">
                <a:solidFill>
                  <a:schemeClr val="bg1"/>
                </a:solidFill>
              </a:rPr>
              <a:t>derechos y deberes ciudadanos.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encrypted-tbn0.gstatic.com/images?q=tbn:ANd9GcSnWobgFthUODcprkrjGrB2B4j00S_0-vGKJFK9_eADvtITbqK4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5652120"/>
            <a:ext cx="3672408" cy="260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342900" y="671736"/>
            <a:ext cx="6172200" cy="1524000"/>
          </a:xfrm>
        </p:spPr>
        <p:txBody>
          <a:bodyPr/>
          <a:lstStyle/>
          <a:p>
            <a:pPr rtl="0" fontAlgn="auto"/>
            <a:r>
              <a:rPr lang="en-GB" sz="4000" b="1" kern="1200" dirty="0" smtClean="0">
                <a:solidFill>
                  <a:srgbClr val="000000"/>
                </a:solidFill>
                <a:effectLst/>
                <a:latin typeface="Tahoma"/>
                <a:ea typeface="+mn-ea"/>
                <a:cs typeface="Arial"/>
              </a:rPr>
              <a:t>COMPETENCIAS BÁSICAS   </a:t>
            </a:r>
            <a:endParaRPr lang="es-ES" dirty="0" smtClean="0">
              <a:effectLst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6290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sp>
        <p:nvSpPr>
          <p:cNvPr id="8" name="7 Rectángulo"/>
          <p:cNvSpPr/>
          <p:nvPr/>
        </p:nvSpPr>
        <p:spPr>
          <a:xfrm>
            <a:off x="1178752" y="1216214"/>
            <a:ext cx="4914545" cy="774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9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8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OFICINA 403 </a:t>
            </a:r>
          </a:p>
          <a:p>
            <a:pPr>
              <a:defRPr/>
            </a:pPr>
            <a:endParaRPr lang="es-ES" sz="10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Alexander Londoño Arbeláez </a:t>
            </a: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allondono@censa.edu.co</a:t>
            </a:r>
            <a:endParaRPr lang="es-ES" sz="24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 Tel: </a:t>
            </a: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5322088</a:t>
            </a:r>
          </a:p>
          <a:p>
            <a:pPr algn="ctr">
              <a:defRPr/>
            </a:pPr>
            <a:endParaRPr lang="es-ES" sz="2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Santiago Giraldo Martínez</a:t>
            </a: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smartinez@censa.edu.co</a:t>
            </a:r>
            <a:endParaRPr lang="es-ES" sz="2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 Tel: 5322088</a:t>
            </a:r>
          </a:p>
          <a:p>
            <a:pPr algn="ctr">
              <a:defRPr/>
            </a:pPr>
            <a:endParaRPr lang="es-ES" sz="105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MANEJO DE CRONOGRAMAS DE EQUIPOS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ENTREGA DE PORTATIL PARA LAS CLASES DEL TUTOR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INTERNET Y </a:t>
            </a: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CLAVES DE WIFI</a:t>
            </a: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MANTENIMIENTO PREVENTIVO Y CORRETIVO DE EQUIPOS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TODO EN RELACION EN INFRAESTRUCTURA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endParaRPr lang="es-E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620688" y="140761"/>
            <a:ext cx="6172200" cy="119088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s-ES" sz="280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INFRAESTRUCTURA </a:t>
            </a:r>
            <a:br>
              <a:rPr lang="es-ES" sz="280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</a:br>
            <a:r>
              <a:rPr lang="es-ES" sz="280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SOPORTE TECNICO</a:t>
            </a:r>
            <a:endParaRPr lang="es-ES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476673" y="1907705"/>
            <a:ext cx="61926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dirty="0" smtClean="0">
                <a:solidFill>
                  <a:schemeClr val="bg1"/>
                </a:solidFill>
              </a:rPr>
              <a:t>Son </a:t>
            </a:r>
            <a:r>
              <a:rPr lang="es-ES" sz="2400" dirty="0">
                <a:solidFill>
                  <a:schemeClr val="bg1"/>
                </a:solidFill>
              </a:rPr>
              <a:t>las que están orientadas a habilitar a un individuo para desarrollar funciones productivas propias de una ocupación o funciones comunes a un conjunto de ocupaciones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blog.isotools.org/wp-content/uploads/2012/09/coordinaci%C3%B3n-professio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5364088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531772" y="311696"/>
            <a:ext cx="6172200" cy="1524000"/>
          </a:xfrm>
        </p:spPr>
        <p:txBody>
          <a:bodyPr/>
          <a:lstStyle/>
          <a:p>
            <a:pPr rtl="0" fontAlgn="auto"/>
            <a:r>
              <a:rPr lang="en-GB" sz="40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COMPETENCIAS ESPECÍFICAS </a:t>
            </a:r>
            <a:endParaRPr lang="es-ES" dirty="0" smtClean="0">
              <a:effectLst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9607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908720" y="1374025"/>
            <a:ext cx="518457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</a:rPr>
              <a:t>Una </a:t>
            </a:r>
            <a:r>
              <a:rPr lang="es-ES" sz="1600" b="1" dirty="0">
                <a:solidFill>
                  <a:schemeClr val="bg1"/>
                </a:solidFill>
              </a:rPr>
              <a:t>competencia transversal</a:t>
            </a:r>
            <a:r>
              <a:rPr lang="es-ES" sz="1600" dirty="0">
                <a:solidFill>
                  <a:schemeClr val="bg1"/>
                </a:solidFill>
              </a:rPr>
              <a:t> es una característica de la persona que entra en juego cuando responde a una petición del entorno organizativo y que se considera esencial en el ámbito laboral para transformar un </a:t>
            </a:r>
            <a:r>
              <a:rPr lang="es-ES" sz="1600" dirty="0">
                <a:solidFill>
                  <a:schemeClr val="bg1"/>
                </a:solidFill>
                <a:hlinkClick r:id="rId2" tooltip="Conocimiento"/>
              </a:rPr>
              <a:t>conocimiento</a:t>
            </a:r>
            <a:r>
              <a:rPr lang="es-ES" sz="1600" dirty="0">
                <a:solidFill>
                  <a:schemeClr val="bg1"/>
                </a:solidFill>
              </a:rPr>
              <a:t> </a:t>
            </a:r>
            <a:r>
              <a:rPr lang="es-ES" sz="1600" dirty="0" smtClean="0">
                <a:solidFill>
                  <a:schemeClr val="bg1"/>
                </a:solidFill>
              </a:rPr>
              <a:t>en </a:t>
            </a:r>
            <a:r>
              <a:rPr lang="es-ES" sz="1600" dirty="0" smtClean="0">
                <a:solidFill>
                  <a:schemeClr val="bg1"/>
                </a:solidFill>
                <a:hlinkClick r:id="rId3" tooltip="Comportamiento"/>
              </a:rPr>
              <a:t>comportamiento</a:t>
            </a:r>
            <a:r>
              <a:rPr lang="es-ES" sz="1600" dirty="0">
                <a:solidFill>
                  <a:schemeClr val="bg1"/>
                </a:solidFill>
              </a:rPr>
              <a:t>. El término se utiliza para indicar las </a:t>
            </a:r>
            <a:r>
              <a:rPr lang="es-ES" sz="1600" dirty="0">
                <a:solidFill>
                  <a:schemeClr val="bg1"/>
                </a:solidFill>
                <a:hlinkClick r:id="rId4" tooltip="Capacidad"/>
              </a:rPr>
              <a:t>capacidades</a:t>
            </a:r>
            <a:r>
              <a:rPr lang="es-ES" sz="1600" dirty="0">
                <a:solidFill>
                  <a:schemeClr val="bg1"/>
                </a:solidFill>
              </a:rPr>
              <a:t> de amplio espectro, no específicas de una profesión o ambiente organizativo y es aplicable a tareas y contextos diversos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s-ES" sz="1600" dirty="0">
              <a:solidFill>
                <a:schemeClr val="bg1"/>
              </a:solidFill>
            </a:endParaRPr>
          </a:p>
          <a:p>
            <a:pPr algn="just"/>
            <a:r>
              <a:rPr lang="es-ES" sz="1600" dirty="0" smtClean="0">
                <a:solidFill>
                  <a:schemeClr val="bg1"/>
                </a:solidFill>
              </a:rPr>
              <a:t>Ejemplos </a:t>
            </a:r>
            <a:r>
              <a:rPr lang="es-ES" sz="1600" dirty="0">
                <a:solidFill>
                  <a:schemeClr val="bg1"/>
                </a:solidFill>
              </a:rPr>
              <a:t>de </a:t>
            </a:r>
            <a:r>
              <a:rPr lang="es-ES" sz="1600" dirty="0">
                <a:solidFill>
                  <a:schemeClr val="bg1"/>
                </a:solidFill>
                <a:hlinkClick r:id="rId5" tooltip="Competencia"/>
              </a:rPr>
              <a:t>competencia</a:t>
            </a:r>
            <a:r>
              <a:rPr lang="es-ES" sz="1600" dirty="0">
                <a:solidFill>
                  <a:schemeClr val="bg1"/>
                </a:solidFill>
              </a:rPr>
              <a:t> transversal: la capacidad para diagnosticar, de relacionar, de resolver problemas, de tomar decisiones, de comunicación, de organización de su trabajo, de gestión del tiempo, de adaptación a diferentes entornos culturales, de manejo del </a:t>
            </a:r>
            <a:r>
              <a:rPr lang="es-ES" sz="1600" dirty="0">
                <a:solidFill>
                  <a:schemeClr val="bg1"/>
                </a:solidFill>
                <a:hlinkClick r:id="rId6" tooltip="Estrés"/>
              </a:rPr>
              <a:t>estrés</a:t>
            </a:r>
            <a:r>
              <a:rPr lang="es-ES" sz="1600" dirty="0">
                <a:solidFill>
                  <a:schemeClr val="bg1"/>
                </a:solidFill>
              </a:rPr>
              <a:t>, de actitud ante el </a:t>
            </a:r>
            <a:r>
              <a:rPr lang="es-ES" sz="1600" dirty="0">
                <a:solidFill>
                  <a:schemeClr val="bg1"/>
                </a:solidFill>
                <a:hlinkClick r:id="rId7" tooltip="Trabajo en equipo"/>
              </a:rPr>
              <a:t>trabajo en equipo</a:t>
            </a:r>
            <a:r>
              <a:rPr lang="es-ES" sz="1600" dirty="0">
                <a:solidFill>
                  <a:schemeClr val="bg1"/>
                </a:solidFill>
              </a:rPr>
              <a:t>, espíritu de iniciativa, flexibilidad y visión conjunta.</a:t>
            </a:r>
          </a:p>
        </p:txBody>
      </p:sp>
      <p:pic>
        <p:nvPicPr>
          <p:cNvPr id="3074" name="Picture 2" descr="http://www3.gobiernodecanarias.org/medusa/campus/autoformacion/file.php/1/cursos/ccbb/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606050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98748" y="0"/>
            <a:ext cx="6172200" cy="1524000"/>
          </a:xfrm>
        </p:spPr>
        <p:txBody>
          <a:bodyPr/>
          <a:lstStyle/>
          <a:p>
            <a:pPr rtl="0" fontAlgn="auto"/>
            <a:r>
              <a:rPr lang="en-GB" sz="36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COMPETENCIAS TRANSVERSALES</a:t>
            </a:r>
            <a:endParaRPr lang="es-E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64704" y="5292080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PROGRAMA TECNICO COMERCIALES</a:t>
            </a:r>
          </a:p>
          <a:p>
            <a:pPr marL="342900" indent="-342900">
              <a:buFont typeface="Arial" charset="0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19 unidades de aprendizaje aprobadas. </a:t>
            </a:r>
          </a:p>
          <a:p>
            <a:pPr marL="342900" indent="-342900">
              <a:buFont typeface="Arial" charset="0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6 </a:t>
            </a:r>
            <a:r>
              <a:rPr lang="es-ES" sz="1600" dirty="0" smtClean="0">
                <a:solidFill>
                  <a:schemeClr val="bg1"/>
                </a:solidFill>
              </a:rPr>
              <a:t>seminarios </a:t>
            </a:r>
            <a:r>
              <a:rPr lang="es-ES" sz="1600" dirty="0" smtClean="0">
                <a:solidFill>
                  <a:schemeClr val="bg1"/>
                </a:solidFill>
              </a:rPr>
              <a:t>específicos  por programa obligatorio,</a:t>
            </a:r>
            <a:endParaRPr lang="es-ES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s-ES" sz="1600" dirty="0" smtClean="0">
                <a:solidFill>
                  <a:schemeClr val="bg1"/>
                </a:solidFill>
              </a:rPr>
              <a:t>Practica </a:t>
            </a:r>
            <a:r>
              <a:rPr lang="es-ES" sz="1600" dirty="0" smtClean="0">
                <a:solidFill>
                  <a:schemeClr val="bg1"/>
                </a:solidFill>
              </a:rPr>
              <a:t>empresarial 950 horas como mínimo</a:t>
            </a:r>
          </a:p>
          <a:p>
            <a:pPr algn="ctr"/>
            <a:endParaRPr lang="es-CO" sz="1600" dirty="0" smtClean="0">
              <a:solidFill>
                <a:schemeClr val="bg1"/>
              </a:solidFill>
            </a:endParaRPr>
          </a:p>
          <a:p>
            <a:pPr algn="ctr"/>
            <a:r>
              <a:rPr lang="es-CO" sz="1600" dirty="0" smtClean="0">
                <a:solidFill>
                  <a:schemeClr val="bg1"/>
                </a:solidFill>
              </a:rPr>
              <a:t>A excepción del Programa de </a:t>
            </a:r>
            <a:r>
              <a:rPr lang="es-CO" sz="1600" b="1" dirty="0" smtClean="0">
                <a:solidFill>
                  <a:schemeClr val="bg1"/>
                </a:solidFill>
              </a:rPr>
              <a:t>Primera </a:t>
            </a:r>
            <a:r>
              <a:rPr lang="es-CO" sz="1600" b="1" dirty="0">
                <a:solidFill>
                  <a:schemeClr val="bg1"/>
                </a:solidFill>
              </a:rPr>
              <a:t>I</a:t>
            </a:r>
            <a:r>
              <a:rPr lang="es-CO" sz="1600" b="1" dirty="0" smtClean="0">
                <a:solidFill>
                  <a:schemeClr val="bg1"/>
                </a:solidFill>
              </a:rPr>
              <a:t>nfancia </a:t>
            </a:r>
            <a:r>
              <a:rPr lang="es-CO" sz="1600" dirty="0" smtClean="0">
                <a:solidFill>
                  <a:schemeClr val="bg1"/>
                </a:solidFill>
              </a:rPr>
              <a:t>que las practicas empresarial es de </a:t>
            </a:r>
            <a:r>
              <a:rPr lang="es-CO" sz="1600" b="1" dirty="0" smtClean="0">
                <a:solidFill>
                  <a:schemeClr val="bg1"/>
                </a:solidFill>
              </a:rPr>
              <a:t>1092 horas </a:t>
            </a:r>
            <a:r>
              <a:rPr lang="es-CO" sz="1600" dirty="0" smtClean="0">
                <a:solidFill>
                  <a:schemeClr val="bg1"/>
                </a:solidFill>
              </a:rPr>
              <a:t>como mínimo.</a:t>
            </a:r>
          </a:p>
          <a:p>
            <a:pPr algn="ctr"/>
            <a:endParaRPr lang="es-CO" sz="400" dirty="0" smtClean="0">
              <a:solidFill>
                <a:schemeClr val="bg1"/>
              </a:solidFill>
            </a:endParaRPr>
          </a:p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CERTIFICACION A OTORGAR:</a:t>
            </a:r>
          </a:p>
          <a:p>
            <a:pPr marL="342900" indent="-342900">
              <a:buFont typeface="Arial" charset="0"/>
              <a:buChar char="•"/>
            </a:pPr>
            <a:r>
              <a:rPr lang="es-CO" sz="1600" dirty="0" smtClean="0">
                <a:solidFill>
                  <a:schemeClr val="bg1"/>
                </a:solidFill>
              </a:rPr>
              <a:t>    Técnico </a:t>
            </a:r>
            <a:r>
              <a:rPr lang="es-CO" sz="1600" dirty="0">
                <a:solidFill>
                  <a:schemeClr val="bg1"/>
                </a:solidFill>
              </a:rPr>
              <a:t>laboral por competencia en</a:t>
            </a:r>
          </a:p>
          <a:p>
            <a:pPr marL="342900" indent="-342900">
              <a:buFont typeface="Arial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620688" y="971600"/>
            <a:ext cx="583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III SEMESTRES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620688" y="1475656"/>
            <a:ext cx="56166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solidFill>
                  <a:schemeClr val="bg1"/>
                </a:solidFill>
              </a:rPr>
              <a:t>Los programas técnicos de </a:t>
            </a:r>
            <a:r>
              <a:rPr lang="es-CO" i="1" dirty="0" smtClean="0">
                <a:solidFill>
                  <a:schemeClr val="bg1"/>
                </a:solidFill>
              </a:rPr>
              <a:t>CENSA </a:t>
            </a:r>
            <a:r>
              <a:rPr lang="es-CO" i="1" dirty="0">
                <a:solidFill>
                  <a:schemeClr val="bg1"/>
                </a:solidFill>
              </a:rPr>
              <a:t>están </a:t>
            </a:r>
            <a:r>
              <a:rPr lang="es-CO" i="1" dirty="0" smtClean="0">
                <a:solidFill>
                  <a:schemeClr val="bg1"/>
                </a:solidFill>
              </a:rPr>
              <a:t>estructurados por </a:t>
            </a:r>
            <a:r>
              <a:rPr lang="es-CO" i="1" dirty="0">
                <a:solidFill>
                  <a:schemeClr val="bg1"/>
                </a:solidFill>
              </a:rPr>
              <a:t>competencias </a:t>
            </a:r>
            <a:r>
              <a:rPr lang="es-CO" i="1" dirty="0" smtClean="0">
                <a:solidFill>
                  <a:schemeClr val="bg1"/>
                </a:solidFill>
              </a:rPr>
              <a:t>laborales, </a:t>
            </a:r>
            <a:r>
              <a:rPr lang="es-CO" i="1" dirty="0">
                <a:solidFill>
                  <a:schemeClr val="bg1"/>
                </a:solidFill>
              </a:rPr>
              <a:t>de acuerdo a la </a:t>
            </a:r>
            <a:r>
              <a:rPr lang="es-CO" i="1" dirty="0" smtClean="0">
                <a:solidFill>
                  <a:schemeClr val="bg1"/>
                </a:solidFill>
              </a:rPr>
              <a:t>normas y elementos de competencia laboral vigentes según las mesas sectoriales por </a:t>
            </a:r>
            <a:r>
              <a:rPr lang="es-CO" i="1" dirty="0">
                <a:solidFill>
                  <a:schemeClr val="bg1"/>
                </a:solidFill>
              </a:rPr>
              <a:t>el Sistema Nacional de </a:t>
            </a:r>
            <a:r>
              <a:rPr lang="es-CO" i="1" dirty="0" smtClean="0">
                <a:solidFill>
                  <a:schemeClr val="bg1"/>
                </a:solidFill>
              </a:rPr>
              <a:t>Aprendizaje, por</a:t>
            </a:r>
            <a:r>
              <a:rPr lang="es-ES_tradnl" i="1" dirty="0" smtClean="0">
                <a:solidFill>
                  <a:schemeClr val="bg1"/>
                </a:solidFill>
              </a:rPr>
              <a:t> </a:t>
            </a:r>
            <a:r>
              <a:rPr lang="es-ES_tradnl" i="1" dirty="0">
                <a:solidFill>
                  <a:schemeClr val="bg1"/>
                </a:solidFill>
              </a:rPr>
              <a:t>lo </a:t>
            </a:r>
            <a:r>
              <a:rPr lang="es-ES_tradnl" i="1" dirty="0" smtClean="0">
                <a:solidFill>
                  <a:schemeClr val="bg1"/>
                </a:solidFill>
              </a:rPr>
              <a:t>anterior </a:t>
            </a:r>
            <a:r>
              <a:rPr lang="es-ES_tradnl" i="1" dirty="0">
                <a:solidFill>
                  <a:schemeClr val="bg1"/>
                </a:solidFill>
              </a:rPr>
              <a:t>sus Planes de Estudio </a:t>
            </a:r>
            <a:r>
              <a:rPr lang="es-ES_tradnl" i="1" dirty="0" smtClean="0">
                <a:solidFill>
                  <a:schemeClr val="bg1"/>
                </a:solidFill>
              </a:rPr>
              <a:t>esta conforman con las siguientes características:</a:t>
            </a:r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4704" y="3394317"/>
            <a:ext cx="523858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PROGRAMA EN SALUD</a:t>
            </a:r>
          </a:p>
          <a:p>
            <a:pPr algn="just" eaLnBrk="0" hangingPunct="0"/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Con Duración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Total: </a:t>
            </a: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1.800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Horas Teórico </a:t>
            </a: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Prácticas</a:t>
            </a:r>
          </a:p>
          <a:p>
            <a:pPr algn="just" eaLnBrk="0" hangingPunct="0"/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Componente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Teórico:   </a:t>
            </a: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40%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(</a:t>
            </a: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720 Horas)</a:t>
            </a:r>
          </a:p>
          <a:p>
            <a:pPr algn="just" eaLnBrk="0" hangingPunct="0"/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Componente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Práctico:  </a:t>
            </a: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60%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(</a:t>
            </a: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1.080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Horas)</a:t>
            </a:r>
          </a:p>
          <a:p>
            <a:pPr algn="just" eaLnBrk="0" hangingPunct="0"/>
            <a:endParaRPr lang="es-ES_tradnl" sz="10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just" eaLnBrk="0" hangingPunct="0"/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Nota:</a:t>
            </a:r>
          </a:p>
          <a:p>
            <a:pPr algn="just" eaLnBrk="0" hangingPunct="0"/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Durante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el componente teórico se realizan </a:t>
            </a:r>
            <a:endParaRPr lang="es-ES_tradnl" sz="1600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just" eaLnBrk="0" hangingPunct="0"/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prácticas </a:t>
            </a: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en Aula Taller</a:t>
            </a: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.</a:t>
            </a:r>
            <a:endParaRPr lang="es-ES_tradnl" sz="2000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548680" y="216024"/>
            <a:ext cx="6172200" cy="683568"/>
          </a:xfrm>
        </p:spPr>
        <p:txBody>
          <a:bodyPr>
            <a:noAutofit/>
          </a:bodyPr>
          <a:lstStyle/>
          <a:p>
            <a:pPr rtl="0" fontAlgn="base"/>
            <a:r>
              <a:rPr lang="es-ES" sz="32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ESTRUCTURA </a:t>
            </a:r>
            <a:br>
              <a:rPr lang="es-ES" sz="32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s-ES" sz="32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PLAN DE ESTUDIO</a:t>
            </a:r>
            <a:endParaRPr lang="es-ES" sz="4800" dirty="0" smtClean="0">
              <a:effectLst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170071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908722" y="1547664"/>
            <a:ext cx="561662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s-ES_tradnl" sz="20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Módulos de Formación:</a:t>
            </a:r>
          </a:p>
          <a:p>
            <a:pPr eaLnBrk="0" hangingPunct="0"/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Núcleo Estructura Curricular = Norma de Competencia</a:t>
            </a:r>
          </a:p>
          <a:p>
            <a:pPr marL="536575" lvl="2" eaLnBrk="0" hangingPunct="0"/>
            <a:endParaRPr lang="es-ES_tradnl" sz="20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Unidad de Aprendizaje:</a:t>
            </a:r>
          </a:p>
          <a:p>
            <a:pPr eaLnBrk="0" hangingPunct="0"/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Elementos de la Norma </a:t>
            </a:r>
          </a:p>
          <a:p>
            <a:pPr marL="536575" eaLnBrk="0" hangingPunct="0"/>
            <a:endParaRPr lang="es-ES_tradnl" sz="20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Guía de Aprendizaje:</a:t>
            </a:r>
          </a:p>
          <a:p>
            <a:pPr eaLnBrk="0" hangingPunct="0"/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Orientan la Ejecución de cada unidad</a:t>
            </a:r>
          </a:p>
          <a:p>
            <a:pPr eaLnBrk="0" hangingPunct="0">
              <a:buFont typeface="Arial" charset="0"/>
              <a:buChar char="•"/>
            </a:pPr>
            <a:endParaRPr lang="es-ES_tradnl" sz="20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Instrumento de Evaluación:</a:t>
            </a:r>
          </a:p>
          <a:p>
            <a:pPr eaLnBrk="0" hangingPunct="0"/>
            <a:r>
              <a:rPr lang="es-ES_tradnl" sz="20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Datos Resultados Aprendizaje (Valoración)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85192" y="846242"/>
            <a:ext cx="6172200" cy="557407"/>
          </a:xfrm>
        </p:spPr>
        <p:txBody>
          <a:bodyPr>
            <a:noAutofit/>
          </a:bodyPr>
          <a:lstStyle/>
          <a:p>
            <a:r>
              <a:rPr lang="es-CO" sz="32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ESTRUCTURA CURRICULAR</a:t>
            </a:r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5291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0030" y="2056947"/>
            <a:ext cx="66153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cs typeface="Calibri" pitchFamily="34" charset="0"/>
              </a:rPr>
              <a:t>  </a:t>
            </a:r>
            <a:r>
              <a:rPr lang="es-ES" sz="2400" b="1" dirty="0" smtClean="0">
                <a:solidFill>
                  <a:schemeClr val="bg1"/>
                </a:solidFill>
                <a:cs typeface="Calibri" pitchFamily="34" charset="0"/>
              </a:rPr>
              <a:t>El </a:t>
            </a:r>
            <a:r>
              <a:rPr lang="es-ES" sz="2400" b="1" dirty="0">
                <a:solidFill>
                  <a:schemeClr val="bg1"/>
                </a:solidFill>
                <a:cs typeface="Calibri" pitchFamily="34" charset="0"/>
              </a:rPr>
              <a:t>nombre de la guía corresponde a las tres letras del programa al que pertenecen: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DIS-01-01-01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Programa – número del módulo – número de la unidad – número de la guía.</a:t>
            </a:r>
          </a:p>
          <a:p>
            <a:pPr algn="ctr" eaLnBrk="0" hangingPunct="0"/>
            <a:r>
              <a:rPr lang="es-ES" sz="1600" b="1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cs typeface="Calibri" pitchFamily="34" charset="0"/>
              </a:rPr>
              <a:t>(una sola unidad de aprendizaje </a:t>
            </a:r>
            <a:r>
              <a:rPr lang="es-ES" sz="1600" b="1" dirty="0" smtClean="0">
                <a:solidFill>
                  <a:schemeClr val="bg1"/>
                </a:solidFill>
                <a:cs typeface="Calibri" pitchFamily="34" charset="0"/>
              </a:rPr>
              <a:t>puede </a:t>
            </a:r>
            <a:r>
              <a:rPr lang="es-ES" sz="1600" b="1" dirty="0">
                <a:solidFill>
                  <a:schemeClr val="bg1"/>
                </a:solidFill>
                <a:cs typeface="Calibri" pitchFamily="34" charset="0"/>
              </a:rPr>
              <a:t>tener una o varias guías.)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2656" y="4283970"/>
            <a:ext cx="60486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Verificación de guía de aprendizaje: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Intensidad horario de acuerdo al plan de estudio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Municipio (Rionegro)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Que pertenezca al Programa </a:t>
            </a: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técnico laboral</a:t>
            </a: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Modulo de formación y guía de aprendizaje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16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Duración en horas del programa técnico.</a:t>
            </a:r>
            <a:endParaRPr lang="es-ES" sz="16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s-ES" sz="16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713184" y="366184"/>
            <a:ext cx="6172200" cy="1524000"/>
          </a:xfrm>
        </p:spPr>
        <p:txBody>
          <a:bodyPr>
            <a:normAutofit/>
          </a:bodyPr>
          <a:lstStyle/>
          <a:p>
            <a:pPr rtl="0" fontAlgn="base"/>
            <a:r>
              <a:rPr lang="es-ES" sz="36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IDENTIFICACION </a:t>
            </a:r>
            <a:br>
              <a:rPr lang="es-ES" sz="36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es-ES" sz="36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GUIA DE APRENDIZAJE</a:t>
            </a:r>
            <a:endParaRPr lang="es-E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3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28702" y="1381769"/>
            <a:ext cx="5400731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endParaRPr lang="es-ES" sz="2000" dirty="0" smtClean="0">
              <a:solidFill>
                <a:schemeClr val="bg1"/>
              </a:solidFill>
              <a:cs typeface="Calibri" pitchFamily="34" charset="0"/>
            </a:endParaRPr>
          </a:p>
          <a:p>
            <a:pPr algn="just" eaLnBrk="0" hangingPunct="0"/>
            <a:endParaRPr lang="es-ES" sz="2000" dirty="0" smtClean="0">
              <a:solidFill>
                <a:schemeClr val="bg1"/>
              </a:solidFill>
              <a:cs typeface="Calibri" pitchFamily="34" charset="0"/>
            </a:endParaRPr>
          </a:p>
          <a:p>
            <a:pPr algn="just" eaLnBrk="0" hangingPunct="0"/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El </a:t>
            </a:r>
            <a:r>
              <a:rPr lang="es-ES" sz="2000" dirty="0">
                <a:solidFill>
                  <a:schemeClr val="bg1"/>
                </a:solidFill>
                <a:cs typeface="Calibri" pitchFamily="34" charset="0"/>
              </a:rPr>
              <a:t>desarrollo de </a:t>
            </a:r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las unidades de aprendizajes de los </a:t>
            </a:r>
            <a:r>
              <a:rPr lang="es-ES" sz="2000" dirty="0">
                <a:solidFill>
                  <a:schemeClr val="bg1"/>
                </a:solidFill>
                <a:cs typeface="Calibri" pitchFamily="34" charset="0"/>
              </a:rPr>
              <a:t>planes de estudio por competencias laborales </a:t>
            </a:r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y normas de calidad exigen </a:t>
            </a:r>
            <a:r>
              <a:rPr lang="es-ES" sz="2000" dirty="0">
                <a:solidFill>
                  <a:schemeClr val="bg1"/>
                </a:solidFill>
                <a:cs typeface="Calibri" pitchFamily="34" charset="0"/>
              </a:rPr>
              <a:t>que el </a:t>
            </a:r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tutor como mínimo cumpla </a:t>
            </a:r>
            <a:r>
              <a:rPr lang="es-ES" sz="2000" dirty="0">
                <a:solidFill>
                  <a:schemeClr val="bg1"/>
                </a:solidFill>
                <a:cs typeface="Calibri" pitchFamily="34" charset="0"/>
              </a:rPr>
              <a:t>con </a:t>
            </a:r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el siguiente perfil:</a:t>
            </a:r>
          </a:p>
          <a:p>
            <a:pPr algn="just" eaLnBrk="0" hangingPunct="0"/>
            <a:endParaRPr lang="es-ES" sz="2000" dirty="0" smtClean="0">
              <a:solidFill>
                <a:schemeClr val="bg1"/>
              </a:solidFill>
              <a:cs typeface="Calibri" pitchFamily="34" charset="0"/>
            </a:endParaRPr>
          </a:p>
          <a:p>
            <a:pPr algn="just" eaLnBrk="0" hangingPunct="0"/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1. Licenciado, Tecnólogo o profesional</a:t>
            </a:r>
          </a:p>
          <a:p>
            <a:pPr algn="just" eaLnBrk="0" hangingPunct="0"/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2. Certificación en formación por competencia laboral</a:t>
            </a:r>
          </a:p>
          <a:p>
            <a:pPr algn="just" eaLnBrk="0" hangingPunct="0"/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3. Certificación en normas de competencias</a:t>
            </a:r>
          </a:p>
          <a:p>
            <a:pPr algn="just" eaLnBrk="0" hangingPunct="0"/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4. Certificación en sistemas básico</a:t>
            </a:r>
          </a:p>
          <a:p>
            <a:pPr algn="just" eaLnBrk="0" hangingPunct="0"/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5. Certificación en TIC’s</a:t>
            </a:r>
          </a:p>
          <a:p>
            <a:pPr algn="just" eaLnBrk="0" hangingPunct="0"/>
            <a:r>
              <a:rPr lang="es-ES" sz="2000" dirty="0">
                <a:solidFill>
                  <a:schemeClr val="bg1"/>
                </a:solidFill>
                <a:cs typeface="Calibri" pitchFamily="34" charset="0"/>
              </a:rPr>
              <a:t>6</a:t>
            </a:r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. Experiencia laboral</a:t>
            </a:r>
          </a:p>
          <a:p>
            <a:pPr algn="just" eaLnBrk="0" hangingPunct="0"/>
            <a:r>
              <a:rPr lang="es-ES" sz="2000" dirty="0">
                <a:solidFill>
                  <a:schemeClr val="bg1"/>
                </a:solidFill>
                <a:cs typeface="Calibri" pitchFamily="34" charset="0"/>
              </a:rPr>
              <a:t>7</a:t>
            </a:r>
            <a:r>
              <a:rPr lang="es-ES" sz="2000" dirty="0" smtClean="0">
                <a:solidFill>
                  <a:schemeClr val="bg1"/>
                </a:solidFill>
                <a:cs typeface="Calibri" pitchFamily="34" charset="0"/>
              </a:rPr>
              <a:t>. Experiencia en docencia</a:t>
            </a:r>
          </a:p>
          <a:p>
            <a:pPr algn="just" eaLnBrk="0" hangingPunct="0"/>
            <a:endParaRPr lang="es-ES" b="1" dirty="0" smtClean="0">
              <a:solidFill>
                <a:schemeClr val="bg1"/>
              </a:solidFill>
              <a:cs typeface="Calibri" pitchFamily="34" charset="0"/>
            </a:endParaRPr>
          </a:p>
          <a:p>
            <a:pPr marL="342900" indent="-342900" algn="just" eaLnBrk="0" hangingPunct="0">
              <a:buAutoNum type="arabicPeriod"/>
            </a:pPr>
            <a:endParaRPr lang="es-ES" b="1" dirty="0" smtClean="0">
              <a:solidFill>
                <a:schemeClr val="bg1"/>
              </a:solidFill>
              <a:cs typeface="Calibri" pitchFamily="34" charset="0"/>
            </a:endParaRPr>
          </a:p>
          <a:p>
            <a:pPr marL="342900" indent="-342900" algn="just" eaLnBrk="0" hangingPunct="0">
              <a:buAutoNum type="arabicPeriod"/>
            </a:pPr>
            <a:endParaRPr lang="es-ES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42966" y="611560"/>
            <a:ext cx="6172200" cy="1015584"/>
          </a:xfrm>
        </p:spPr>
        <p:txBody>
          <a:bodyPr/>
          <a:lstStyle/>
          <a:p>
            <a:pPr rtl="0" fontAlgn="base"/>
            <a:r>
              <a:rPr lang="es-ES" sz="4000" b="1" kern="1200" dirty="0" smtClean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ea typeface="+mn-ea"/>
                <a:cs typeface="Arial"/>
              </a:rPr>
              <a:t>PERFIL DEL TUTOR</a:t>
            </a:r>
            <a:endParaRPr lang="es-ES" dirty="0" smtClean="0"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0425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3476" y="2324365"/>
            <a:ext cx="5786438" cy="18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ES" sz="28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Para </a:t>
            </a:r>
            <a:r>
              <a:rPr lang="es-ES" sz="28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que un estudiante apruebe una unidad de aprendizaje deberá obtener una nota mínima definitiva de: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45352" y="5701660"/>
            <a:ext cx="187445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8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4.0</a:t>
            </a:r>
            <a:endParaRPr lang="es-ES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22979" y="513592"/>
            <a:ext cx="6172200" cy="890056"/>
          </a:xfrm>
        </p:spPr>
        <p:txBody>
          <a:bodyPr>
            <a:normAutofit/>
          </a:bodyPr>
          <a:lstStyle/>
          <a:p>
            <a:pPr rtl="0" eaLnBrk="0" fontAlgn="base" hangingPunct="0"/>
            <a:r>
              <a:rPr lang="es-ES" sz="4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NOTA  APROBATORIA</a:t>
            </a:r>
            <a:endParaRPr lang="es-E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0930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8721" y="1248599"/>
            <a:ext cx="5688632" cy="144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2000" dirty="0">
                <a:solidFill>
                  <a:schemeClr val="bg1"/>
                </a:solidFill>
              </a:rPr>
              <a:t>Se evaluarán cada una de las </a:t>
            </a:r>
            <a:r>
              <a:rPr lang="es-ES" sz="2000" dirty="0" smtClean="0">
                <a:solidFill>
                  <a:schemeClr val="bg1"/>
                </a:solidFill>
              </a:rPr>
              <a:t>competencias </a:t>
            </a:r>
            <a:r>
              <a:rPr lang="es-ES" sz="2000" dirty="0">
                <a:solidFill>
                  <a:schemeClr val="bg1"/>
                </a:solidFill>
              </a:rPr>
              <a:t>de </a:t>
            </a:r>
            <a:r>
              <a:rPr lang="es-ES" sz="2400" b="1" dirty="0">
                <a:solidFill>
                  <a:schemeClr val="bg1"/>
                </a:solidFill>
              </a:rPr>
              <a:t>conocimiento</a:t>
            </a:r>
            <a:r>
              <a:rPr lang="es-ES" sz="2000" dirty="0">
                <a:solidFill>
                  <a:schemeClr val="bg1"/>
                </a:solidFill>
              </a:rPr>
              <a:t>, </a:t>
            </a:r>
            <a:r>
              <a:rPr lang="es-ES" sz="2400" b="1" dirty="0">
                <a:solidFill>
                  <a:schemeClr val="bg1"/>
                </a:solidFill>
              </a:rPr>
              <a:t>desempeño</a:t>
            </a:r>
            <a:r>
              <a:rPr lang="es-ES" sz="2000" dirty="0">
                <a:solidFill>
                  <a:schemeClr val="bg1"/>
                </a:solidFill>
              </a:rPr>
              <a:t> y de </a:t>
            </a:r>
            <a:r>
              <a:rPr lang="es-ES" sz="2400" b="1" dirty="0">
                <a:solidFill>
                  <a:schemeClr val="bg1"/>
                </a:solidFill>
              </a:rPr>
              <a:t>producto</a:t>
            </a:r>
            <a:r>
              <a:rPr lang="es-ES" sz="2000" dirty="0">
                <a:solidFill>
                  <a:schemeClr val="bg1"/>
                </a:solidFill>
              </a:rPr>
              <a:t> requeridas por la guía de aprendizaje en ejecución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64705" y="558011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NOTA:</a:t>
            </a:r>
            <a:r>
              <a:rPr lang="es-ES" dirty="0" smtClean="0">
                <a:solidFill>
                  <a:schemeClr val="bg1"/>
                </a:solidFill>
              </a:rPr>
              <a:t> Es importante aclarar que si alguno de las tres competencias: </a:t>
            </a:r>
            <a:r>
              <a:rPr lang="es-ES" b="1" dirty="0" smtClean="0">
                <a:solidFill>
                  <a:schemeClr val="bg1"/>
                </a:solidFill>
              </a:rPr>
              <a:t>conocimiento, desempeño y producto </a:t>
            </a:r>
            <a:r>
              <a:rPr lang="es-ES" dirty="0" smtClean="0">
                <a:solidFill>
                  <a:schemeClr val="bg1"/>
                </a:solidFill>
              </a:rPr>
              <a:t>es reprobada, no aprobara por promedio la guía de aprendizajes.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8640" y="3045312"/>
            <a:ext cx="6453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 indent="-93663" algn="just" eaLnBrk="0" hangingPunct="0">
              <a:buFont typeface="Arial" pitchFamily="34" charset="0"/>
              <a:buChar char="•"/>
            </a:pPr>
            <a:r>
              <a:rPr lang="es-ES_tradnl" sz="2000" b="1" u="sng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33% Conocimiento</a:t>
            </a:r>
            <a:r>
              <a:rPr lang="es-ES_tradnl" sz="2000" b="1" u="sng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: </a:t>
            </a:r>
            <a:r>
              <a:rPr lang="es-ES_tradnl" sz="20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Son pruebas escritas y orales sobre temas de una norma de competencia específica. </a:t>
            </a:r>
          </a:p>
          <a:p>
            <a:pPr marL="268288" lvl="1" indent="-93663" algn="just" eaLnBrk="0" hangingPunct="0">
              <a:buFont typeface="Arial" pitchFamily="34" charset="0"/>
              <a:buChar char="•"/>
            </a:pPr>
            <a:r>
              <a:rPr lang="es-ES_tradnl" sz="2000" b="1" u="sng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33% Desempeño</a:t>
            </a:r>
            <a:r>
              <a:rPr lang="es-ES_tradnl" sz="2000" b="1" u="sng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: </a:t>
            </a:r>
            <a:r>
              <a:rPr lang="es-ES_tradnl" sz="20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Son aquellas que se demuestran en el hacer. Es decir, se observan en el cumplimiento de la función productiva.</a:t>
            </a:r>
          </a:p>
          <a:p>
            <a:pPr marL="268288" lvl="1" indent="-93663" algn="just" eaLnBrk="0" hangingPunct="0">
              <a:buFont typeface="Arial" pitchFamily="34" charset="0"/>
              <a:buChar char="•"/>
            </a:pPr>
            <a:r>
              <a:rPr lang="es-ES_tradnl" sz="2000" b="1" u="sng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34% Producto</a:t>
            </a:r>
            <a:r>
              <a:rPr lang="es-ES_tradnl" sz="2000" b="1" u="sng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: </a:t>
            </a:r>
            <a:r>
              <a:rPr lang="es-ES_tradnl" sz="20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Son aquellos elaborados durante el cumplimiento de su labor.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785192" y="366184"/>
            <a:ext cx="6172200" cy="605416"/>
          </a:xfrm>
        </p:spPr>
        <p:txBody>
          <a:bodyPr>
            <a:normAutofit/>
          </a:bodyPr>
          <a:lstStyle/>
          <a:p>
            <a:pPr rtl="0" fontAlgn="base"/>
            <a:r>
              <a:rPr lang="es-ES" sz="3200" b="1" kern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CRITERIO DE EVALUACIÓN</a:t>
            </a:r>
            <a:endParaRPr lang="es-ES" sz="4400" dirty="0" smtClean="0">
              <a:effectLst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91574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881122" y="971601"/>
            <a:ext cx="5716231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</a:t>
            </a: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l tutor asignado a desarrollar la guías de aprendizaje deberán expresar al inicio de sus clases cual será su plan de evaluación, es decir que notas se tomaran en cada competencia y a que actividad corresponde, por ejemplo:</a:t>
            </a:r>
          </a:p>
          <a:p>
            <a:pPr marL="285750" indent="-285750" algn="just" eaLnBrk="0" hangingPunct="0">
              <a:buFont typeface="Wingdings" pitchFamily="2" charset="2"/>
              <a:buChar char="v"/>
            </a:pPr>
            <a:endParaRPr lang="es-ES_tradnl" sz="10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706438" indent="-342900" algn="just" eaLnBrk="0" hangingPunct="0"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33% CONOCIMIENTO 5 NOTAS:  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Taller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Parcial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Taller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Parcial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Taller y visita pedagógica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endParaRPr lang="es-ES_tradnl" sz="5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649288" indent="-285750" algn="just" eaLnBrk="0" hangingPunct="0"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33% DESEMPEÑO </a:t>
            </a: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8</a:t>
            </a: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NOTAS: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Portafolio evidencia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Expresión oral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Expresión corporal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Puntualidad en clase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Presentación personal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Uniforme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Participación en clase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Comportamiento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endParaRPr lang="es-ES_tradnl" sz="500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649288" indent="-285750" algn="just" eaLnBrk="0" hangingPunct="0"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34% PRODUCTO 3 NOTAS:</a:t>
            </a:r>
          </a:p>
          <a:p>
            <a:pPr marL="649288" indent="-285750" algn="just" eaLnBrk="0" hangingPunct="0">
              <a:buFont typeface="Wingdings" pitchFamily="2" charset="2"/>
              <a:buChar char="v"/>
            </a:pPr>
            <a:endParaRPr lang="es-ES_tradnl" sz="5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649288" indent="-285750" algn="just" eaLnBrk="0" hangingPunct="0">
              <a:buFont typeface="Wingdings" pitchFamily="2" charset="2"/>
              <a:buChar char="v"/>
            </a:pPr>
            <a:r>
              <a:rPr lang="es-ES_tradnl" sz="14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OPCION 01 (PROYECTO FINAL</a:t>
            </a: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)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Trabajo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Sustentación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Cuestionario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endParaRPr lang="es-ES_tradnl" sz="500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649288" indent="-285750" algn="just" eaLnBrk="0" hangingPunct="0">
              <a:buFont typeface="Wingdings" pitchFamily="2" charset="2"/>
              <a:buChar char="v"/>
            </a:pPr>
            <a:r>
              <a:rPr lang="es-ES_tradnl" sz="14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OPCION </a:t>
            </a:r>
            <a:r>
              <a:rPr lang="es-ES_tradnl" sz="14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02 (EVENTOS)</a:t>
            </a:r>
            <a:endParaRPr lang="es-ES_tradnl" sz="14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Evaluación por encuesta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Evaluación por desempeño</a:t>
            </a:r>
          </a:p>
          <a:p>
            <a:pPr marL="706438" indent="-342900" algn="just" eaLnBrk="0" hangingPunct="0">
              <a:buFont typeface="+mj-lt"/>
              <a:buAutoNum type="arabicPeriod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Cuestionario</a:t>
            </a:r>
          </a:p>
          <a:p>
            <a:pPr algn="just" eaLnBrk="0" hangingPunct="0"/>
            <a:endParaRPr lang="es-ES_tradnl" sz="16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342900" indent="-342900" algn="just" eaLnBrk="0" hangingPunct="0">
              <a:buFont typeface="+mj-lt"/>
              <a:buAutoNum type="arabicPeriod"/>
            </a:pPr>
            <a:endParaRPr lang="es-ES_tradnl" sz="1600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85192" y="-180528"/>
            <a:ext cx="6172200" cy="1524000"/>
          </a:xfrm>
        </p:spPr>
        <p:txBody>
          <a:bodyPr>
            <a:normAutofit/>
          </a:bodyPr>
          <a:lstStyle/>
          <a:p>
            <a:pPr rtl="0" fontAlgn="base"/>
            <a:r>
              <a:rPr lang="es-CO" sz="28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PLAN DE EVALUACIÓN </a:t>
            </a:r>
            <a:br>
              <a:rPr lang="es-CO" sz="28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s-CO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INSTITUCIONAL</a:t>
            </a: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56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Rectángulo"/>
          <p:cNvSpPr>
            <a:spLocks noChangeArrowheads="1"/>
          </p:cNvSpPr>
          <p:nvPr/>
        </p:nvSpPr>
        <p:spPr bwMode="auto">
          <a:xfrm>
            <a:off x="737106" y="2252061"/>
            <a:ext cx="571623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CONSECUENCIAS DE LA PÉRDIDA DE UNIDADES:</a:t>
            </a:r>
          </a:p>
          <a:p>
            <a:pPr marL="342900" indent="-34290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No hay Plan de Mejoramiento</a:t>
            </a:r>
          </a:p>
          <a:p>
            <a:pPr marL="342900" indent="-34290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Esperar (Cronograma)</a:t>
            </a:r>
          </a:p>
          <a:p>
            <a:pPr marL="342900" indent="-34290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Repetir la Unidad</a:t>
            </a:r>
          </a:p>
          <a:p>
            <a:pPr marL="342900" indent="-34290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Costo Adicional</a:t>
            </a:r>
          </a:p>
          <a:p>
            <a:pPr marL="342900" indent="-34290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Aplazamiento de las Prácticas Formativas</a:t>
            </a:r>
          </a:p>
          <a:p>
            <a:pPr marL="342900" indent="-34290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Pérdida del Turno de Asignación de Prácticas</a:t>
            </a: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737105" y="4358877"/>
            <a:ext cx="55722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REGISTRO ACADÉMICO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Publicación de nota definitiva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Registro y firma del formato de seguimiento</a:t>
            </a:r>
          </a:p>
          <a:p>
            <a:pPr marL="285750" indent="-285750" algn="just" eaLnBrk="0" hangingPunct="0">
              <a:buFont typeface="Courier New" pitchFamily="49" charset="0"/>
              <a:buChar char="o"/>
            </a:pPr>
            <a:r>
              <a:rPr lang="es-ES_tradnl" sz="1600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Verificación en el sistema Q10	</a:t>
            </a: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97160" y="671736"/>
            <a:ext cx="6172200" cy="1524000"/>
          </a:xfrm>
        </p:spPr>
        <p:txBody>
          <a:bodyPr>
            <a:normAutofit/>
          </a:bodyPr>
          <a:lstStyle/>
          <a:p>
            <a:pPr rtl="0" fontAlgn="base"/>
            <a:r>
              <a:rPr lang="es-CO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EVALUACIÓN </a:t>
            </a:r>
            <a:br>
              <a:rPr lang="es-CO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s-CO" sz="36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PROGRAMAS EN SALUD</a:t>
            </a:r>
            <a:endParaRPr lang="es-E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70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sp>
        <p:nvSpPr>
          <p:cNvPr id="3" name="2 Rectángulo"/>
          <p:cNvSpPr/>
          <p:nvPr/>
        </p:nvSpPr>
        <p:spPr>
          <a:xfrm>
            <a:off x="1178751" y="1331641"/>
            <a:ext cx="4914545" cy="830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9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8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OFICINA 205</a:t>
            </a:r>
          </a:p>
          <a:p>
            <a:pPr algn="ctr">
              <a:defRPr/>
            </a:pPr>
            <a:endParaRPr lang="es-ES" sz="20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s-ES" sz="10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Andrea Estefanía Mejía </a:t>
            </a:r>
            <a:r>
              <a:rPr lang="es-ES" sz="24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H</a:t>
            </a: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enao</a:t>
            </a:r>
          </a:p>
          <a:p>
            <a:pPr algn="ctr">
              <a:defRPr/>
            </a:pPr>
            <a:endParaRPr lang="es-ES" sz="2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COORDINADORA </a:t>
            </a: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DE </a:t>
            </a: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DESARROLLO SOCIAL</a:t>
            </a:r>
          </a:p>
          <a:p>
            <a:pPr algn="ctr">
              <a:defRPr/>
            </a:pPr>
            <a:endParaRPr lang="es-ES" sz="2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  <a:hlinkClick r:id="rId2"/>
              </a:rPr>
              <a:t>amejia@censa.edu.co</a:t>
            </a:r>
            <a:endParaRPr lang="es-ES" sz="2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endParaRPr lang="es-ES" sz="2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 </a:t>
            </a:r>
            <a:r>
              <a:rPr lang="es-ES" sz="24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Tel: </a:t>
            </a: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5317861</a:t>
            </a:r>
          </a:p>
          <a:p>
            <a:pPr algn="ctr">
              <a:defRPr/>
            </a:pPr>
            <a:endParaRPr lang="es-ES" sz="2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PBX: 4445556 </a:t>
            </a:r>
          </a:p>
          <a:p>
            <a:pPr algn="ctr">
              <a:defRPr/>
            </a:pP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EXT: 603</a:t>
            </a:r>
          </a:p>
          <a:p>
            <a:pPr algn="ctr">
              <a:defRPr/>
            </a:pPr>
            <a:endParaRPr lang="es-ES" sz="2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ctr">
              <a:defRPr/>
            </a:pPr>
            <a:endParaRPr lang="es-ES" sz="105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endParaRPr lang="es-ES" sz="16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" sz="16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endParaRPr lang="es-E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620688" y="140762"/>
            <a:ext cx="6172200" cy="89861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r>
              <a:rPr lang="es-ES" sz="280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COORDINACION DE DESARROLLO SOCIAL</a:t>
            </a:r>
            <a:endParaRPr lang="es-ES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8680" y="2357750"/>
            <a:ext cx="60486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se deberá acoger a la fechas del </a:t>
            </a:r>
            <a:r>
              <a:rPr lang="es-ES" sz="32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calendario académico </a:t>
            </a:r>
            <a:r>
              <a:rPr lang="es-ES" sz="32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de lo contrario deberá de repetir la unidad de aprendizaje.</a:t>
            </a:r>
          </a:p>
          <a:p>
            <a:pPr algn="ctr" eaLnBrk="0" hangingPunct="0"/>
            <a:endParaRPr lang="es-ES" sz="320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(Esta actividad tiene costo adicional)</a:t>
            </a:r>
            <a:endParaRPr lang="es-ES" sz="20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TPcBgD04E0-v-7n0WL-GNol8I8CZA7M7_OXPPTzvf56EBf--7cqX237v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20" y="5780484"/>
            <a:ext cx="20288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85192" y="899592"/>
            <a:ext cx="6172200" cy="936104"/>
          </a:xfrm>
        </p:spPr>
        <p:txBody>
          <a:bodyPr>
            <a:normAutofit/>
          </a:bodyPr>
          <a:lstStyle/>
          <a:p>
            <a:pPr rtl="0" eaLnBrk="0" fontAlgn="base" hangingPunct="0"/>
            <a:r>
              <a:rPr lang="es-ES" sz="36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PLAN DE MEJORAMIENTO </a:t>
            </a:r>
            <a:endParaRPr lang="es-E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7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9358" y="2759245"/>
            <a:ext cx="472590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ES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Si el estudiante obtiene </a:t>
            </a:r>
            <a:r>
              <a:rPr lang="es-E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una </a:t>
            </a:r>
            <a:r>
              <a:rPr lang="es-ES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nota definitiva entre  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3.0</a:t>
            </a:r>
            <a:r>
              <a:rPr lang="es-E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y 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3.9</a:t>
            </a:r>
            <a:r>
              <a:rPr lang="es-E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tendrá derecho a desarrollar </a:t>
            </a:r>
            <a:r>
              <a:rPr lang="es-E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un </a:t>
            </a:r>
            <a:r>
              <a:rPr lang="es-ES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plan de mejoramiento</a:t>
            </a:r>
            <a:r>
              <a:rPr lang="es-E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que tendrá como objetivo reforzar </a:t>
            </a:r>
            <a:r>
              <a:rPr lang="es-ES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los </a:t>
            </a:r>
            <a:r>
              <a:rPr lang="es-E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resultados de </a:t>
            </a:r>
            <a:r>
              <a:rPr lang="es-ES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aprendizaje, </a:t>
            </a:r>
            <a:r>
              <a:rPr lang="es-ES" sz="20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el cual tiene </a:t>
            </a:r>
            <a:r>
              <a:rPr lang="es-ES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un costo adicional.</a:t>
            </a:r>
            <a:endParaRPr lang="es-ES" sz="2000" dirty="0" smtClean="0">
              <a:solidFill>
                <a:schemeClr val="bg1"/>
              </a:solidFill>
            </a:endParaRPr>
          </a:p>
          <a:p>
            <a:pPr algn="ctr" eaLnBrk="0" hangingPunct="0"/>
            <a:endParaRPr lang="es-ES" sz="24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Nota: </a:t>
            </a:r>
            <a:r>
              <a:rPr lang="es-E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si la nota definitiva es menor a </a:t>
            </a:r>
            <a:r>
              <a:rPr lang="es-ES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3.0</a:t>
            </a:r>
            <a:r>
              <a:rPr lang="es-ES" sz="24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deberá repetir la unidad de aprendizaje. </a:t>
            </a:r>
            <a:endParaRPr lang="es-ES" sz="24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04664" y="899592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es-ES" sz="4800" b="1" kern="12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>PLAN DE MEJORAMIENTO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4915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4745" y="-36512"/>
            <a:ext cx="5668144" cy="72008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NOVEDADES ACADEMICOS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36712" y="5659096"/>
            <a:ext cx="4248472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525" indent="0">
              <a:buNone/>
            </a:pPr>
            <a:r>
              <a:rPr lang="es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Nota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todos los anteriores existe unos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formatos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institucionales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36525" indent="0">
              <a:buNone/>
            </a:pPr>
            <a:endParaRPr lang="es-E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None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No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deberá realizar las actividades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académica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 demostrar el recibo de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pago a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exención de aplazamiento,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cancelación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matricula y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reintegro.</a:t>
            </a:r>
          </a:p>
          <a:p>
            <a:pPr marL="136525" indent="0">
              <a:buNone/>
            </a:pPr>
            <a:endParaRPr lang="es-ES" sz="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36525" indent="0">
              <a:buNone/>
            </a:pP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	Necesariamente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estudiante para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realizar cualquier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evento académico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deberá estar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paz y salvo.</a:t>
            </a:r>
          </a:p>
          <a:p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268760" y="611560"/>
            <a:ext cx="5328592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None/>
              <a:tabLst>
                <a:tab pos="271463" algn="l"/>
              </a:tabLst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Aplazamiento: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cuando el estudiante pide tiempo de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aplazamiento y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tiene una vigencia máxima de un año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retomar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formación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1463" indent="-271463">
              <a:buNone/>
            </a:pP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 Cancelación de matricula: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cuando el estudiante decide no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continuar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definitivamente con la formación.</a:t>
            </a:r>
          </a:p>
          <a:p>
            <a:pPr marL="271463" indent="-271463">
              <a:buNone/>
            </a:pP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  Reintegro: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el proceso de retomar su  formación y deberá 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diligenciar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formato de reintegro para activarse como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estudiante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nuevamente.  </a:t>
            </a:r>
          </a:p>
          <a:p>
            <a:pPr marL="355600" indent="-355600">
              <a:buNone/>
            </a:pP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  Reconocimiento de saberes: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proceso que adopta el estudiante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reconocimiento empíricos de conocimiento y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aplicados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campo laboral de forma demostrable por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medio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certificados laborales.</a:t>
            </a:r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>
              <a:buNone/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5.  Diferido de proyecto final: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 la oportunidad de presentar la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actividad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final en otro tiempo de la unidad de aprendizaje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según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calendario académico.</a:t>
            </a:r>
          </a:p>
          <a:p>
            <a:pPr marL="355600" indent="-355600">
              <a:buNone/>
            </a:pP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  Homologaciones: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evento por el cual el estudiante deberá de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cumplir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medio de certificado de institución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 competencia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laboral con notas aprobada, intensidad horaria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contenidos de aprendizaje.</a:t>
            </a:r>
          </a:p>
          <a:p>
            <a:pPr marL="355600" indent="-355600">
              <a:buNone/>
            </a:pPr>
            <a:r>
              <a: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  Traslados internos: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 los traslados dentro de la diferentes sede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CENSA a nivel nacional o internacional y se deberá 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presentar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Certificado de notas y paz y salvo.</a:t>
            </a:r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6377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548680" y="608653"/>
            <a:ext cx="5256584" cy="7334151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	Exigir en aula de clase el uniforme institucional 	como Camiseta  de cualquier color a los programas 	de Análisis, Ensamble, Gestión, Mercadeo, 	Contabilidad, Costos, Archivística, Redes y Diseño.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	Exigir a los alumnos o alumnas de los programas de 	Secretariado ejecutivo, Secretariado contable y 	financiero y auxiliar en atención  a la Primera 	infancia el uniforme institucional con mayor 	exigencia de presentación.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	Cumplir con el delantal institucional que lo identifica 	como tutor.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	Mantener el orden y supervisar que los alumnos 	hagan uso adecuado de los equipos del taller en las 	sesiones dedicadas al desarrollo de las 	diferentes guías de aprendizaje.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	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Revisar todo equipo, antes, durante y después de su 	uso, para verificar que cumple con las condiciones 	de operación y seguridad, para las que fue 	diseñado.</a:t>
            </a:r>
          </a:p>
          <a:p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	El Tutor debe s</a:t>
            </a:r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 el primero en llegar al taller y el 	último en salir con el fin de garantizar la 	preservación de los equipos.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7.	Solicitar que sus alumnos al término de su clase 	desalojen el taller para que los usuarios de la 	siguiente sesión puedan trabajar.</a:t>
            </a:r>
          </a:p>
          <a:p>
            <a:pPr marL="901700" lvl="1" indent="-315913"/>
            <a:r>
              <a:rPr lang="es-E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Así como verificar que todos y cada uno de los equipos a él asignados estén completos.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8.	 Hacer mantener las condiciones de organización, 	higiene, limpieza y disciplina en los espacios del 	salón o taller que se ocupe.</a:t>
            </a:r>
          </a:p>
          <a:p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641176" y="196895"/>
            <a:ext cx="6172200" cy="389392"/>
          </a:xfrm>
        </p:spPr>
        <p:txBody>
          <a:bodyPr>
            <a:noAutofit/>
          </a:bodyPr>
          <a:lstStyle/>
          <a:p>
            <a:pPr rtl="0" fontAlgn="base"/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EXIGENCIA EN CLASE POR EL TUTOR</a:t>
            </a:r>
            <a:endParaRPr lang="es-ES" sz="3600" dirty="0" smtClean="0">
              <a:effectLst/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0932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548680" y="659718"/>
            <a:ext cx="6172200" cy="6278033"/>
          </a:xfrm>
          <a:prstGeom prst="rect">
            <a:avLst/>
          </a:prstGeom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	Cumplir con el portafolio según el orden institucional del 	alumno y docente.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10.	Exigencia la puntualidad del horario de clase.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11.	Exigencia académicamente el 100%.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12. 	Aplicar la Metodología 20% teórico y 80% práctica.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13.	Presentar antes de iniciar la guía asignada el Plan de 	evaluación o criterio de evaluación por cada una de las 	competencias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evaluar.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	El tutor deberá de Diagnóstico académicamente  al 	grupo asignado al inicio de cada unidad de aprendizaje.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15.	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ealizar la actividad de Presentación y exposición del 	currículo del tutor.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16.	En la primera hora VERIFICAR los integrantes del 	grupo asignado con el apoyo de la planilla de Q10 y 	bajo ninguna circunstancia se podrá recibir alumnos no 	asignados en dicha planilla.</a:t>
            </a:r>
          </a:p>
          <a:p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17.	Cuando el alumno no presente 100% asistencia 	injustificada, la nota definitiva de aprobación no será 	mayor a cuatro punto cero </a:t>
            </a:r>
            <a:r>
              <a:rPr lang="es-E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4.0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ES" sz="1400" dirty="0"/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620688" y="222168"/>
            <a:ext cx="6172200" cy="533408"/>
          </a:xfrm>
        </p:spPr>
        <p:txBody>
          <a:bodyPr/>
          <a:lstStyle/>
          <a:p>
            <a:pPr rtl="0" fontAlgn="base"/>
            <a:r>
              <a:rPr lang="es-ES" sz="18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EXIGENCIA EN CLASE POR EL TUTOR</a:t>
            </a:r>
            <a:endParaRPr lang="es-ES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404664" y="2064494"/>
            <a:ext cx="6264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FECHAS PARA CERTIFICADOS </a:t>
            </a:r>
            <a:r>
              <a:rPr lang="es-ES" b="1" dirty="0" smtClean="0">
                <a:solidFill>
                  <a:schemeClr val="bg1"/>
                </a:solidFill>
              </a:rPr>
              <a:t>POR VENTANILLA O CEREMONIA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Se podrá realizar  por periodos mensuales desde Enero </a:t>
            </a:r>
            <a:r>
              <a:rPr lang="es-ES" dirty="0" smtClean="0">
                <a:solidFill>
                  <a:schemeClr val="bg1"/>
                </a:solidFill>
              </a:rPr>
              <a:t>mes a mes hasta </a:t>
            </a:r>
            <a:r>
              <a:rPr lang="es-ES" dirty="0" smtClean="0">
                <a:solidFill>
                  <a:schemeClr val="bg1"/>
                </a:solidFill>
              </a:rPr>
              <a:t>Diciembre de cada </a:t>
            </a:r>
            <a:r>
              <a:rPr lang="es-ES" dirty="0" smtClean="0">
                <a:solidFill>
                  <a:schemeClr val="bg1"/>
                </a:solidFill>
              </a:rPr>
              <a:t>año.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332656" y="4716016"/>
            <a:ext cx="62089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NOTA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El calendario de certificaciones esta publicadas para mayor información de los </a:t>
            </a:r>
            <a:r>
              <a:rPr lang="es-ES" dirty="0" smtClean="0">
                <a:solidFill>
                  <a:schemeClr val="bg1"/>
                </a:solidFill>
              </a:rPr>
              <a:t>alumnos y </a:t>
            </a:r>
            <a:r>
              <a:rPr lang="es-ES" dirty="0" smtClean="0">
                <a:solidFill>
                  <a:schemeClr val="bg1"/>
                </a:solidFill>
              </a:rPr>
              <a:t>tutores con el fin de que se agotar el debido proceso de paz y salvo y entregas de certificados.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AutoShape 2" descr="data:image/jpeg;base64,/9j/4AAQSkZJRgABAQAAAQABAAD/2wCEAAkGBhQSERUUExQUFRUWGBgYGBcVGBcVFRUWFRUXFBQYFRcXHCYeFxkkHBUUHy8gIycpLCwsFR4xNTAqNSYrLCkBCQoKDgwOGg8PGiwkHyIsLC0uKSwpLCkqLCwsKSwsKSwpLCwsLCksKSwsLCksKSksLCwsKSwpKSwpKSwsKSksLP/AABEIAMIBBAMBIgACEQEDEQH/xAAcAAAABwEBAAAAAAAAAAAAAAAAAgMEBQYHAQj/xABCEAACAAQEAwUGBQIDBgcAAAABAgADESEEBRIxBkFREyJhcYEHMpGhscEUQlJy0SPwYoLhFiQzg5KiFTRDRGOywv/EABoBAAIDAQEAAAAAAAAAAAAAAAMEAAECBQb/xAAsEQACAgEDAwIGAgMBAAAAAAAAAQIRAxIhMQQTQSJRFDJhcYHBkaEzsfE0/9oADAMBAAIRAxEAPwDXo7SO0gQwInKR2kCO0iFnI7SCPNA3IHmQPrDeZm8lfenSh5uv8xCUO4ERczivCLviZA/5i/zDSZx/gF3xcn0av0iF0T9IFIqs32o5cv8A7lT5K5+0FwPtTy+bNWWs46mNAWRlUk2HeO0UXTLbAjsJNOiFBzDXF4kKCSbCBPxIVSxIAHMmgHqYonEHHeCSqdurNz0guB6gUgWaUoxuKtlxVk7O4pSlV8ob47NnFGPumKkuf4KaAO3QeBqv1EOp2YqdKrMSZL/wsCR6Ax5/I82q5WG3ol8RmYCkqTWGOB4h7RKA1bqf4hxjsxwsmXqmsEWn5ufgBuYzLOuPZSalwcrcn+pM+qoPv8IuOKeV3Fc+eCaWakcF2oBNFI57Q7fGyZS9+agPUuoPzMeccVn06Yau7sfFjT0Gwht2zHnDkOgiluzVGt5vi5CzzMGKlUPIHUflDPMeN5RUBZpLD9KmnzpGY36mOKorDC6SHm2VoRdsZxMJh91j6gfzCIzZ2GlZaDxuT6msHyTL8OcJqJJmliNNbADa0NaFHAHWMehNpLgw6HUzGTQKTJpCjcL3QPgKxOcL5/Ikq1GDE8iSD/3RT89xlW0A7XNOvIekRNY32u5D1GlGy/YnM5k4lzYA2FPvEjlWbmU6m5ryjNpGPdPddh4A29RtEnguK5qMrEI+k1uKfMQOXS7bEcDVcBxK3aETFoCecSmKx4YVC35GM0zDj+XPQBpRlta4OpT9CPnDjKOJ1Wg7QMOhsfnCq6efMkU7RpmWTCfeFOsSGgDxEUTO+JXVEpSh5g/xEvkOZO0kvUU6HcRhRaWy2In4JrEHvb0gRT5/ElWNW5/KBAtWfwyria/Gdce5dmiFpuFxLtK3MtAoeWPCgqw+caNApHpgS2PMuK4pxxPexOIP/MYeexiOnZxPPvTpx83c/eN3409mkrGAzJVJU/eoFEc9HA5/4vrGH51lM7CzDLnIUYcjsfEHmPGBStBotMjJ2LbmzHzJMNXxB8YctTfnCLGKTN0Jif4GO9t4GAVgmukWWGGJhRXho5rCsprRVko23gj2vylwhXGs3aSQAGALGamw2/MNjXwMRPEHtvmTKrhJQlj9cyjP6KLD5xlTTIUweFd66QxpvQVp8ItzpGNC5H2ccTz8Qaz5zzPAnujyUWERfbk7A/SOz5BU0II53FDHC1Iq7N0cM49IH4gjl8DHBcRykWWOZGavydx/mIhVsYW94K3mBX4ihiOIhfDSy9dNO6KnyjLdckCT8MCarbwrX5wkJREKvNpDnBYV5rBUVmJ5AViycjUCOgRfco9mjMA09tA/St29TsIk8RwJhVFAp8yxrEWSJvtSqyo8I4xVmEOK6hbwb+6w8zacssMSLn3R9IZ5rlgw04aGtuK/zEZmuJZ3qQaU7tQbjqOsDyQ1ST8C+j1DRnrcwjMmdIUp4QmFvBUFOBT1g1D1jpWORKIATDzEHWYDBDApWMsg8k4x191mHr9olcNxbPUaSag7/lr50iBQmDgxlpPkppMs44sTnLavgQRAiuBCeUcgfbh7GdCPX9IECsEmzQBWHAApEFxbwjKx8ky5gow9yYBVkPh1HUQ/mZgKVrSHDYkBCx2AqfICsTZkPLXEuWrh8VNkoxZZblNRsSVsTQeNYijFlOUtiZzzXOlZjs3idTE2i85HwlhpaBjLVj1e/wBbQJzS2Q3CDkZDoMFKRujtKFjIt4S6j6Q1n8H4TEAnstJ6gFDGe57hew/DMRZIvvsv4ewuLWcs9CzIVIoxHdYEGw8R84Xzj2aS0usx6fpC6j8occFZKcJi0ILqswMhExdOo0qunxqIFmyehuPKBvHJcjv2gcDYLC4F5smWRMqoB1sQAWAY0Njb6xA8AZEjSnxBJDAld6LpAqTQfeJ32pY7RhjLJOpmXypWpB+A+EUzKuJVk4F5Ir2jlr8gGFB94BHLLPhtLl0DraiEzXHdrOdq2rQftG0NNzCmFkdpMC9TF1wGQyFHeQMfGsNOagqDwxOXBTVlQYYRjspPkKxpeDwMkXGHXzpX6w6nA07qUHlSK7v0CfD+7MhnyiLEEQplq6SxNqqRFs4iwepSSBWKhKmUMbbsBKNbE1w/LUs1QCRS5vGk5JNSgppX4AxmGWKTr0m+n+/rFkyvBrtLTWy01MxNzuacgBAZxtjOKdKjS2BA28Yp+b5nOat0lJyLAsx9BtEpgM3cgoRSg3rWGuDBaqsA9TsdvC0Zi2t0HcbKtj8tebLJYq/NXXYnp1BiXbDLNy+VqT+pJUkN1TV3lPlWvoYkcVl+gWWgrWg2iRm4Tu0sEaQ7UNgaoQ3zi3bX5BPHFWpezr7lIx2USPw7TARqAJp5RSkWLA2H1ymVT3rV8q3iTyfgtCQWMyYOaovyrygsMi8iOPHJoqcvDE2Ar5Xhw2SzaV7N6ftMbbk2USUUCXK7PwK0Px5wvmCaRRdA8WNh8Ip5xlYPdnn6ZJKmhBHmKQSNdzLI0nqdRkzOuixHkbxnuecONIY0utbHmK7Vi1kUgU8biQog6Dau1d4nMh4Rm4mciWVG3mE1VVFzXx8IleP8rkYRVkyDqpQk7knmSRFOVUC1LghpUg02gRIYRSyBhzECFnON7grZt2C4lJ9+0Ex/EY5NFezHLTQnXpO8VL/aTsyyONXLVCWrM5Na3t4NN7cF5xubzHI00IiSx/FKLhWRveZStPNafeM/ybOxqNWsdoYcQY4CchJquoVFbUreC4XkhPZ8meQ8p17ZE5WFOQAt8Y0SRLUAV2AiEm8Oy3dJoGlgK0XYjqRE4nKHEdSMNOxG5pOxLtSTpRRzJAJ/iFcBjpqrpmUJ6jnDqZgq3pHfwwoLV+p6ReyCUV3NZ85n0o+gHnvSE8HLdWUTZnaBZiMrcwVNb+ETmNw4IWsvSRvesJZjgB2ZK9IpuLMuDexR/bDmCM0pVI1ElnAPQACo5GM3h5muILTGBuQxNT7xvzPOGYbeCYcfbgoiJKcOqDNqeQi7DDoFDzmYkiqy0rWnpcmKNkSkTT5RomVYJjRhXV43gWT5h3CrgKZPm0uWD3GT/C1awXNM+V+5pNzalqwbG5e5YFio5mtgB1JjuZZOFC0K1NxcX52jCUW92GaaVJEHiMMCKPJMknZg2oHzvFCmmjsPExrj5WzS9ROsEW8Iz3O8B2SzDTd7H4Vg0JfUWywGOX43Q1fj5GLjwniTMbSLDevWKArUqYsPC2aNKmVF1sCBvfmI3PgHhlUtzRpMmk+lgtrwo0oyphYEkV2pakMMBiw04VNCQGHad2g6X5xYsbp0f8QO36Zd9xzOwhdN8HQ2sLNnLMl1AiK4wxpGFw2k2XVLcD/qWvhvBMtMyXq7QmjVtWy1FofYDKDjBOkKV1FAU1e7qVh8LaouKu0LdSriZ/gEFZh6qaD0i35dMmCWglkKDdjzvyHTzhtlfCk7DT3XEy9IC0qbqQxAqpFqbxP5Zh1LEcht5couW3ILpl6SNlTZqvQzGYHruPIwvqdm3LAcjT5gi8SU9FWYNNLUuRUeNuvjBJ04LM1WN+lKeHjFal4Q4oEXIyUIxdQVJ3ubwTF5R2sxK+7XvDqIspnK6VA5RG6a1vp6noOdIuMk7oBOO6KXxPg2kTqSgVUgWHUWP8xVc3xBMvSd61qY0HO85w5UJXWwJvv4bxS+JNDSyy7in1jEZetbfk5861uh1lTKZKd6lr+cCI7KZGqUD5xyMTh6nuDaLrxJmU5nN+6OnSG+VcMmaKsbGLHJywtWoBrBsU4kpQ2p0hFZmo1HkuvLKxi8qODatCwPyhpgMKmIY6zShiTm5v2lmvypuYdcP8IGe7aAx5mlAF/cWsIaxuc1TW5nngs2VzRoUB/dAFLXoKXh7KcGEs74NTC4VnE/vChHjTcCnWIvL8dSg5cobpqO50sUrSvkss0kLYV8PS0RkvHVvNDof0hdXzFjEhh8UCI6GvtWMxD2QeZz0CsUM0tSwK0FaWrU7VgmJxhTL5kyZQMEJNNq05ViVxiNQkKIp3F05jhHQW5nxAv9o2oOTpGZzUUZK1Wap5wnMfptWFVwzMSRU/SOdgaUpev1g4lRI5Y1CrDrQ+TbfSNSynHaZdQOUY9hpzIy1rQMLH+/GNTymf3AYT6hVTHemdpoMJ74iYVlgtpNDQVv41h7mHDuIZRVNhamkH6+EIJlqk6pbFCdypIr50jk3I1/U2ocyxP3jMXAM9Q1ybHsNaE+6SrDoQP7+MUHivHFprJW2rV8gBF8MkSu6OdanmepjNc1bXPmEbaj8rQTClqbF88npSGxWwMWLg/CFptVK6xcKTQvzIWu58IgJEwLpNjc1FaWptFhyQkzkcMAqtrAOwqL26ilIbUb2E7rcvkiek1qsBXx+Biaw6EjugKBFRw2OWexdOtD+4b/AN+cWHL0d1940hacNDpj0MuqNoQzCYQaVqYPkWNaRiEmXsb06c4cnABDUwHwtASdz8hBOnxvJNLwgfUZFCDb5fBa+OcV20nDPKNQ8wgjw0E19NPzity0COKWBHLao3pFVznjRpRXDDZSWrzGoU0jziEyniifMxirQhT3dG1Ab1PTr5Vg/UYlukK9Pla54L+85lnGsvtFNNNGpTrq6w+zCezLRMOi2pVrwwwWLLNQEAiJTEoNPef5wiqSpnTu/wDoxyyR2csgkk8yft4RDZlniSmIYaiwNL+7sKkc4WzDOAO6lzFH4jxBMwAHcX9TeN41vYvmlsOv9rZcjEntZCT5LKBpIVSGtVkIFudoW4zzvLWw5TDymWc2nqOzv3gb0J5RXcTOeWlUpqpSpVWsRWo1A0NtxEXlGTTsXNEuSpdzfkABzJJ2ENfgRpD/ACjiTsJejsEmXJ1MWBvysYEXbAeyF1QCZiwjm5VF1AepIqYETtJ70UQmN9oOJLHsD2SV7o0qzU5VY84hMfxHjJgImTXYHf8AsCJPF5PKVe6Z7/4llqF9AW1ERXJ01lagNRyO1vLl5QaWKEVVGItsQXEupqGYHqCaxbsm43xayGTtC6Fl1hrkqQwpXelhziqsQeQg2qmxgbSCJmj8U8UtiRJkL3NKqCAagUsflDvLcYD3a3H9gxl/ak7mHOBzJ5TBkb0OxjEobUFhOnZteEY9aH5HyiQls45xT+F+JkxC091xuv3HhFqk4oUjnyTi6H01JWhnj8/7OakuYwGuu9rC9zGf8a8SlsXplUWgAJ1ala1dqUApCXtHzWuLCr+RR8TWKbPmliWJvDuF6YiWV3I0/gXKVnSe0dAAWY05U2qPCxifxPBchqkIAfC0c4GzSRNwkuXKYawqh02Zab18zz8YspSnwv6wNtt2MxpRSMo4k4EdVJW9q15+sMeGs2cKUce6aRsD0KtbaxjM8VgQuKfSAFY1FNq7NGJeqO5pJKSaJfB4wbE2h5NxUoLuTEdgsMK0MDGyBWghZOtgsosguKMxKy2KW5A872MUVDF44llgqq9WA+cUmfKCswFwCRXatDDuJemxHP8ANQrgZKs6qx0gkAmldIJ38YtWdZI2Bl2mK4auk7VB29aRTWmXEOsRmEyaFDuWCCi15CGE6F2Wr2fTxWZLbmQft9o0HCqZVwarz6jzjLODplJx/b9D/rGly1M1VCuFYUajLVW6A3r428IbcITwpy8AIznDK1HyTEldXeO3IHn4mI7PsxWVLZ2NAor/AAIefiFkyyZ/9NiCVo2pJlBfSTz8DeMs404m7dgiV0C58W/0jOOUIQ2NZVKcrZB5jmRmsWIAJuep6VJ6bQJWM7JG0MNb90m9VTmPAnn4QyYwnq5ws3YVI0bh3FhpSjvVUAVNibee0TWLTu11E+ZikcCypjtM0qzC170rfnGiycjZgNdh/fOFXilKWw7CaUVZXpMlmNEBJ8BWkEn8FzHfUXANNqGu9YvWBwAliigUhRFBap2FjDMHjxySluAyqeSL07FHmcDlhTtD/wBIP1MREvhWfgZ8qch1IrgkqKECt6jpSsa4sgGhFCDtSOYzL6ggjlHUccL2So5EZZU7bMsz7ixe3YOkwkWBSayKy7g0p4wIuOJ4FlzjrrS1NgdieogQq8Tvkb7iZB4jBU8Yr2YcPJMNSpB6i0XmbJr4xHz8LeojmRzt8nVliTRQMTwvT3XP+b+RDDEZVNlDU6939QuIvmMleENcGA4aS3PkeY8ILLJSsEsKboogN4MRDvOMpaQ+m5XkfsfGGwgqdizTTphsNimlsHQkMNiI0zhniYT0vZ1HeH3HhGXGFsFjmlNqQ3oR5giB5MamjeOeljjibMO2xc1htXSP8o0/YxGHaEVa58YVrFpUqMt27JLh/iCbg5vayqVpQhhUEdDGx8O8cycRJDO6CabtLrQg7AAG5G0YWI0Xg/hrs5Zdx32AP7RuBGo4u4yd3QjR8dNCSj1pXzJiu5TlyzkdWFCGND0McwOEIqWcmlSKkmlzaOys3GHxCh6NKmC5WocG1Wr/ABG8GNqUk1twbz5E4RcXu9xvMklGKtYj+6jwhrqLMezVpjdEFf8AQesX6bwtImkPdxuupi60N7V5QpLkKg0qFFLUUACAx6OEpPfb2Ll10oxW2/uZ03BE6a6zJ7CWinUEXvMadTsPnGccSSSmImg1HfJFrUNxG/5ltSMg9o0sCclqHSSetK2r84dlhjHHS8CMc0p5Ll5KTCitAeX0ggMKjJL8P4nRPQk0BsT4GNHTGkhWXmaL49T9AIyzL2HaJUVGoVHW8afkk3tsQgGykV8hsBDmGVY3YCUW5rTyL+0p30BCe6qKacw1Caj1NIyZnjW/bNi0WUi/ne3jpAv6bRj2qFG9hma3DO8WLg3hQ4t+0e0lGAbqx30j5VMVoCsbBwBlJlYSpsXo5ryqbfICMsvGrZZsnwCyu4ihVHICgiy5TlXaHU3uiy+J5k/3yiIkqA+9NVKdPGJ/A5wspNLVtsReo/mKjNJh8sXp2Gmdp2aMXAtsw59BFFGY9qSCTLl1JLmilj0QNy8SIkOLMzfEsFUkCtgPp5mKVxvhxhJCpvOnb1uUlj3vU2HxitsktTXAOpY4VfJdcNxRg5ShO3lqFH6wTX4w3n+0rCr/AOqp8gW+gjD1g0MrK/An2l5Zr8z2qYRSQvasOoS3pUwIyDTAi+7IvtxNmWcGUEXBA+BFoRmt8Yq/BufalEhz3lHdPUdPMRcMKlRv/pHGktDpnaxvWrE5MtWHeW/jEDnvD5qJks0ddj9j4RZZsjUCK3iEOavIfRiBWUfdmUup6NT6xUZPlfwamlwyD4hVp+FD6bqe/wBQRv6RUVEWTNuKNLusggy3GliRUHcErFdEP4k0jnZ2nLYI4gkKkQlzgwAbzBeOiFJ0uHGQZacRiJcrbWwBPQc4pK3RG6Vk9wVw+J0ztHHcU2H6m5egjT0UAehiUyr2bLKUBZpAptoFPrDbN8tMiYqk1BrQ7Vt0joYlFbLkTyOT3fAjKw7Vqux+8Mp3DjYjEIi0WlzWtKeXI/xE1hPdiRyWWqO81ulz5bARJulsVDd2M8rxcyTKEtxSjMKi+kVNB/fWDMWBqDqqanqfHzhhgsxDTnRvzksAeQrD0DSafCIopO/Jlyb2CYyZX9XW0Ypxlje0xbkEkL3RXe2/zjXs/wA1WTIdzuAfU8owmbMLEsdyST5mB55emguFb2JEQmyQqRHCIUGhbJ5IMzvbAE+ZjSOC20sD1+8ZgARtaLXwvxGykIaBjYOdgOZpzPQc43q9Ok1B6Zahx7YJlcat60lLb9JqbfSKMBEtxVmXa4hqEkL3QTcnmST1JiM6QMpv3JHhzLhPxUqWaAMwrXoLkfKN2w2G0syHuqQAPhyjG+BuHzicXJVmaWhf3xarKNWlTyJsPWNTXiAtO7NUDSjO7FST3tQ515dadI08GSUdUV9TWPqMeN1Ly6LGFKrR1DDqNv8ASGQOqZSXU9a7COT5ziqqSDz/ADCnnDnLJZVKkXa9fDl/MKYsWuel+BzLk7cNS88CmHy6XKqwA1c2Nz6dIwrjfOfxOMmPXuqdC/tW3zNTGscbZ5+HwrtXvEaU/c1vlc+kYYRD2SktKOdFtu2EjqrAg7WECNBYEceOxLIGSaUdWU0IuDGm8N5uJ8rWpHaKO8vWn8xl073lg6TGAOlivkSKjpaA5cSmHxZXjf0NexjFpZmSWowv6C5BisZvxnJmStJBL7EDao6GKXKzKao0CY+ltxU0MJ9nAodPT3Cz6m+EAvWtqXrCimEW2hRDDYmHMJOIVgrCLIJhosPs8kVzPDgbFjX0Un7RPcB+ypsanbznMqVsgC1aZ4iuy+POLnlXs1GEzJZ8s/0tLd07ozAAUPNd/KCQi7sHJrg0iTtFL4wn1xCDp96xclNIzviDE6sTXo4HwEM4V6rAZX6R6ht50/1gYnMQqEnmaKo3Y+ERuMxwWxsAKnxBsAOt4b4OU8+YFAq7WA5IvP8A1MFcd7BRewTK5bviAVFSKlqbKoravT6mLXMFRExleRJh5LKt2IOpubGn0iCE2i36RhTUnt4NzVcmd+1LM6CXJG57zeQ2+f0jPIleKM0/EYqY/Kulf2rYREwpllqkM446YnaRykCsEdoEEDRK/wCyeK7BsR2MxZSUJYjTvShANyLg1i0+x7C4SZjdOJUM9KyQ3uFxc1HNqXHkY3/HYJZstlYAqwII5EEUpGlRlujxw/vXiy8F8GzMfP0rVZa3mTKe6OQHVj09Yl819ls8ZkcNLH9MnWJhHdWUTufEbU5mkbXw3w/KwkhZUsUVeZ3ZubMeZP8AAi1Hfcjl7CKcEYdcKklRo7LvIw3VhzPWvOMtx+BeXjJs5XVnlMCCq0VixoSQee/rFu9oPHGlhhMO39RqByPyA8v3H5RAycDSU5Ny7IK+AIt846fSSbT1cbf2zmdVUJWuaf8ASL0mELENajBSfCwqIcTLQuLAADYAfAUiNzzHiRImTW2RSfM0sPjSE1FRba8nQlOUkk/Bk3tMzvtcT2Snuyrebn3vhYfGKaYVnzi7MzbsST5k1MJ0heTt2EWyAixx4MTBBvGSwszeBBJjXgRRBTEi4hWWLQSeNoMhvFkEZgoR5wtWOYhbQTDmsQgJgjsuOzRBZcRkFhBlF7wUQYRCHp/gvESZ2HltJdWRVCgL+WgpRhyMTeIwgYR5YyHiSfg5vaSHKnmPysOjDYiPQ/APGRzDCiayaGDFDeqkrSpXoL843qd2YpVQ/mhktuPnGXZjMbtasCD2gND4mkbO8oERW+I+FEnqeTcmG4PLzENYcsb3F8uOVbGYTZjTpqqoJYd0DxqRX5ekaRwxlCyEpu594/YeEVHJpH4PEMmIWhb3Zv5CK7eB5xc5+YrJXUb9B1MF6hO9K4f9g8Mk1b8ePYdZvmqyUNbsQaD+fCKLxNmPZYOY/PQQPNhQfWEc6zosSa1dh6KOvlERxxiK4Aj9lfiIxo7cX7mtTnJXwZZWOVgtY4WhAdDloIlzBXaDCwiEFpGOaU6uhKupBUjkQbGPUHAPFq4/CJNFA47sxf0uBf0O4848qMYuXs54zOX4tWYnsZlFmjwrZ/NTfyrETKaPSGOw35qbRn3tJ9oK4OX2Uogz3Fv/AIwfzHx6CNLkzVdQQahgCCNiCKgiMM9tnBZlTfxksdx6CZ/hbZW8jYekEttGKplIyOfqxCs5JJLMSTctpJF/ONGpSTJubzZZ9C0Zjw/LLTPL6m0adibCUo/Ky/8AbeOh0/pxx+rv8JCPUJOcn7Kv5ZorLGb+13NdMpZI/MRX0uftF/kYnUgbkRX+Yx32nYnXNQ/u+ohOWyHVuylRwGAY5C4UDGCSuZjswxyX7sQsRc3gQVoEZIPJ/KAIGIFoCbRooO4qISw4tCyw1L0JEQgvMFoIBBNUKE2irsgcQFN4CmCqbmIQ65pGyey/N8TIwiL+EZpJ1MJgrVtTEk0pGMTmj1RwbhOywUhP0y0H/aKwbFJRdtWCyxclUXT9yPn+0OTKCl0nKWYLpZCPMqdmAtt1iy5dmUrESxMlMHU8x8wehjO/a7QfhzWh1MAP8ur7RWcpzqbhWL4cklu9o/Kf1Aj7w98LHLjU4bcifxEsU9E9+PH9mwZxkMvEIUmKCD/dQeRjMeKxNwTqhrNUoSm5dVWx1DoKi8XbJPaLImYcTJ5ElqEspNdjQ0pveEMmwYx2JbGsD2egy5SsN1O5p8fjGennLHfc4X+/oXnUZOKjy/8AX1M7yHC/i5oXVp1XZm3am4Xr4CG/GgH4FrXBUemqn2jTsy4dSTL0pKGnVqXTQFH3BBjOc+yuZNR5LAAFhcX51FIzm6jFTp19A2LBlk02r+pk5MFLRep3s7Cjdq+kMMR7P3F1f0YfcRy+5F+Todma8FTW5g81oXx2XPIco4od7bEQzJjdgmq5DS7mFH3jkpaCORZDdvYlxv2kv8FNbvyxWUT+ZBuvmv08o0zOcrTEyXlTAGV1IIPQx5JyjM3kTknSzR5bBlPiOXluI3Sb7Tps2QGlr2ZKiv5mBpenIQzgwzyuoinU54YI3Mz7A5E2Ax06VM91fdeliDdfXrE9iJvfl0Nqk/BYs2K4LY4OXOqxnU1uCa6tVyL86EGvURTCX1kVHdYcriu8OQx41el8X9vYVnlyutUVu15/PtyWvCZ2FkshPevpHn/EZ1x01TLPi32idnzqd7p/Zis8YTtSofH7QrPeI7HkrdYBNxCYeAzbQqMAnm0GeywnMNSINPMUQKggRyWbRyIQdzxaCyYUmwnKiyhUQ0xNmh2InuGMCs0ujAGwN/hGZOkajHU6KsjQsNouuK4Blt7tVPht8IgsZwdiJZ7oDjwsYypI28Ul4IaW0OcvyqbPZhLAOkVJJoB5mGmJw0yW1GRl8wYuHCODPZUNtZqRzPICLbpFQhqdMaYLhyWrAzWLtUWWukX+cbXheL9KAJLcgCg2AsPGK3gMrRaFgPKHuKM0j+moAHWK7zXCGfh4vkjuL8POxzynI0rKLELvUsum55UiHwMp0QBwAyzNO4JoQCKw4x2c4xZqUVeyA74tqJqakHptCr4RWmO+ka3lalbxU3p6Uh7o+om9UHw9zndd02Ooy8pi3DPDbTXKKKICSzbgAtUAfxGs4OX2ahRUhQBfe0RPBMofg5bAU1AsfEkneHubZkJQoLsfl4mM5JPJLSjMUoq2EzfiCTLUhwzdVC1+PKM7zmf+JJEuWZQ6hqN52h5nWZtoOkhqMNd71J2jsrM0CVXDJU83Zm+UI5ZuEq2OjhgnBSSZUmyKapH9aYT4n7Q6lYOettdfMQviXnTXB7iU5IoA8iYeSlmAUosKSlv4HEtjNePME6zEZ6VIIt8fvFUEX7j1HJGqh03tyB/sRRpkuHMe8Uc7Mqmzoa0E1QUtHKwQELy7ReuEM/w8rEyVmqRKnf8AEvZWJ0qfBSVv4GKGsyHmNQsJNBugA89bD6wfHklCL0i+XHGco6j168xezJNNIFfCgEYlQTDNmrT+pMYqOgB7tYe/+KYiXl/YTp1ZiJooDelQLnc0BpWJfJsHKlYdNWktprQGrVN+QjcZ6cDklduv43f6CdrVmUZPhX/OyKlNwrtspvypFR4mwM1VoUagaosbRr0nFFr9iV6VIP0htiJGo0ZIUfUPhob+FiuGYETSAXjbp3DyMbovqBCI4Wlg/wDDT/pEY7iJ2WYzLN6weZU7A/CNobJpaj3R8BCf/hcs/lHwinkSL7D9zG1kP+lvgY5Gvvk69PlAjHeRr4b6mXPCKbwIENCgtFl4G/8AMN+z/wDQgQIFk+VhcXzo0FRCbCBAhVHRI/FSgdwD5iFMqlKHNABbkBAgQTwQsGWCoh/iv+GYECMS4IQpUFIYyffT9v3aBAhzoPmf2EOv+Vfc0fg8f7lJ/YPqYhs1Y6XNb96/PaBAhmHzSEZ8RKlhB3U8d/G/OIrNJpWcwBIFRYEgfCBAidUloDdM33KGeIntqHePxMTmFNhAgRw8ng7cPJVuKvenftP/ANkiizIECOhi+RHLzf5GIzIBECBBAQQiJLFn/d8Oef8AU+TWjsCNw4l9v2gOX5off9MccPTmacSSSSpqSSSbjeNg4ZX+lL8RHYEa6j/zQ+8v0G6T/Nk+y/ZYGEMMSbmBAjkvk6a4EZW8KqLwIEFRhgmqKGI9RAgRmRqIaOQIEACH/9k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1268" name="Picture 4" descr="https://encrypted-tbn3.gstatic.com/images?q=tbn:ANd9GcQMSvdwYG9y4yLWq8kKQquMx4aRvOjIRltd9CkJ4sTvXXZlBy0t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76" y="35497"/>
            <a:ext cx="15240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0" y="32428"/>
            <a:ext cx="6858000" cy="1524000"/>
          </a:xfrm>
        </p:spPr>
        <p:txBody>
          <a:bodyPr/>
          <a:lstStyle/>
          <a:p>
            <a:pPr rtl="0" fontAlgn="base"/>
            <a:r>
              <a:rPr lang="es-ES" sz="2800" b="1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PERIODOS </a:t>
            </a:r>
            <a:endParaRPr lang="es-ES" dirty="0" smtClean="0">
              <a:effectLst/>
              <a:latin typeface="Arial Black" pitchFamily="34" charset="0"/>
            </a:endParaRPr>
          </a:p>
          <a:p>
            <a:pPr rtl="0" fontAlgn="base"/>
            <a:r>
              <a:rPr lang="es-ES" sz="2800" b="1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DE </a:t>
            </a:r>
            <a:endParaRPr lang="es-ES" dirty="0" smtClean="0">
              <a:effectLst/>
              <a:latin typeface="Arial Black" pitchFamily="34" charset="0"/>
            </a:endParaRPr>
          </a:p>
          <a:p>
            <a:r>
              <a:rPr lang="es-ES" sz="2800" b="1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CERTIFICACIONES</a:t>
            </a:r>
            <a:endParaRPr lang="es-ES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sp>
        <p:nvSpPr>
          <p:cNvPr id="10" name="2 Rectángulo"/>
          <p:cNvSpPr>
            <a:spLocks noChangeArrowheads="1"/>
          </p:cNvSpPr>
          <p:nvPr/>
        </p:nvSpPr>
        <p:spPr bwMode="auto">
          <a:xfrm>
            <a:off x="404664" y="3419872"/>
            <a:ext cx="62089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OBSERVACIÓN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Se podrá realizar eventos de certificación por ceremonia siempre y cuando se cumpla con la condición mínima de treinta (30) estudiantes.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04737" y="1331640"/>
            <a:ext cx="616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LIDERA LOS SIGUIENTES PROCESOS:</a:t>
            </a:r>
            <a:endParaRPr lang="es-ES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just"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-</a:t>
            </a:r>
            <a:r>
              <a:rPr lang="es-ES" sz="24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   </a:t>
            </a: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Práctica </a:t>
            </a: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Empresariales </a:t>
            </a:r>
            <a:endParaRPr lang="es-ES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just"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-    Egresados</a:t>
            </a:r>
            <a:endParaRPr lang="es-ES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Seminarios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Emprendimiento </a:t>
            </a: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Empresarial</a:t>
            </a:r>
            <a:endParaRPr lang="es-ES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Articulación Educativa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ES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Sistema de Gestión de Calidad</a:t>
            </a:r>
            <a:endParaRPr lang="es-ES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</p:txBody>
      </p:sp>
      <p:pic>
        <p:nvPicPr>
          <p:cNvPr id="16386" name="Picture 2" descr="http://www.fastrackmedia.com/images/blog_cover/local-business-social-media-marketing_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7" y="3527306"/>
            <a:ext cx="3888431" cy="435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52737" y="467544"/>
            <a:ext cx="5805263" cy="728521"/>
          </a:xfrm>
        </p:spPr>
        <p:txBody>
          <a:bodyPr>
            <a:normAutofit/>
          </a:bodyPr>
          <a:lstStyle/>
          <a:p>
            <a:pPr rtl="0" fontAlgn="base"/>
            <a:r>
              <a:rPr lang="es-ES" sz="36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DESARROLLO SOCIAL </a:t>
            </a:r>
            <a:endParaRPr lang="es-ES" sz="4400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435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52736" y="540702"/>
            <a:ext cx="5688632" cy="835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Para </a:t>
            </a:r>
            <a:r>
              <a:rPr lang="es-ES" sz="16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realizar la practica empresarial se </a:t>
            </a:r>
            <a:r>
              <a:rPr lang="es-ES" sz="16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deberá cumplir con los siguientes </a:t>
            </a:r>
            <a:r>
              <a:rPr lang="es-ES" sz="16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pasos.</a:t>
            </a:r>
          </a:p>
          <a:p>
            <a:pPr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1er. Paso.</a:t>
            </a:r>
            <a:endParaRPr lang="es-ES" sz="13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Requisitos</a:t>
            </a: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:</a:t>
            </a:r>
          </a:p>
          <a:p>
            <a:pPr algn="just"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 Tener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cursadas y 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aprobadas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unidades de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Aprendizaje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deberá de enviar la h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ojas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vida digital en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formato censa al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correo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censaaprendiz@gmail.com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13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sz="800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2do. Paso.</a:t>
            </a:r>
            <a:endParaRPr lang="es-ES" sz="13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Seleccionado </a:t>
            </a:r>
            <a:r>
              <a:rPr lang="es-ES" sz="13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(a) por la </a:t>
            </a: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Empresa se deberá entregar la siguiente documentación en Desarrollo Social</a:t>
            </a:r>
            <a:endParaRPr lang="es-ES" sz="13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Entregar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Hoja 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de vida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física en 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formato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institucional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Paz 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y salvo (Se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solicita en caja, oficina 202)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Certificado de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EPS o sisbén.</a:t>
            </a:r>
          </a:p>
          <a:p>
            <a:pPr algn="just">
              <a:defRPr/>
            </a:pPr>
            <a:endParaRPr lang="es-ES" sz="8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3er. Paso.</a:t>
            </a:r>
          </a:p>
          <a:p>
            <a:pPr algn="just"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Para presentación formal del estudiante en la empresa, el estudiante</a:t>
            </a:r>
            <a:endParaRPr lang="es-ES" sz="13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just">
              <a:defRPr/>
            </a:pP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d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eberá de solicitar la </a:t>
            </a: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Carta de presentación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por parte de Censa.</a:t>
            </a:r>
          </a:p>
          <a:p>
            <a:pPr algn="just">
              <a:defRPr/>
            </a:pPr>
            <a:endParaRPr lang="es-ES" sz="8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4to. Paso.</a:t>
            </a: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Solicitud a la empresa y entrega de carta a Censa.</a:t>
            </a:r>
            <a:endParaRPr lang="es-ES" sz="13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La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 empresa deberá de expedir Carta 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de aceptación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del practicante con sus debidas funciones.</a:t>
            </a:r>
          </a:p>
          <a:p>
            <a:pPr algn="just">
              <a:defRPr/>
            </a:pPr>
            <a:endParaRPr lang="es-ES" sz="8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5to. Paso. </a:t>
            </a: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Si no existe convenio Censa-Empresa p</a:t>
            </a: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ara la Elaboración de convenio.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Registro 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Único Tributario (RUT) de la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empresa.</a:t>
            </a:r>
            <a:endParaRPr lang="es-ES" sz="13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Cámara 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y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Comercio.</a:t>
            </a:r>
            <a:endParaRPr lang="es-ES" sz="13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Fotocopia </a:t>
            </a:r>
            <a:r>
              <a:rPr lang="es-ES" sz="13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de cedula del Representante </a:t>
            </a: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legal.</a:t>
            </a:r>
          </a:p>
          <a:p>
            <a:pPr algn="just">
              <a:defRPr/>
            </a:pPr>
            <a:endParaRPr lang="es-ES" sz="8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6to. Paso.</a:t>
            </a:r>
            <a:endParaRPr lang="es-ES" sz="1300" b="1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Fotocopia de contratos ya se de aprendizaje </a:t>
            </a:r>
          </a:p>
          <a:p>
            <a:pPr algn="just"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o pasantías del Practicante-Empresa</a:t>
            </a:r>
          </a:p>
          <a:p>
            <a:pPr algn="just">
              <a:defRPr/>
            </a:pPr>
            <a:endParaRPr lang="es-ES" sz="8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7mo. Paso.</a:t>
            </a: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Desarrollar formatos de calidad </a:t>
            </a:r>
          </a:p>
          <a:p>
            <a:pPr algn="just">
              <a:defRPr/>
            </a:pPr>
            <a:r>
              <a:rPr lang="es-ES" sz="13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y entrega de documentos en censa como son: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Evaluación de practica.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Encuesta empresario.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13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Certificado de practica Laboral.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ES" sz="14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  <a:p>
            <a:pPr algn="just">
              <a:defRPr/>
            </a:pPr>
            <a:endParaRPr lang="es-ES" sz="14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40768" y="2138"/>
            <a:ext cx="5184576" cy="609422"/>
          </a:xfrm>
        </p:spPr>
        <p:txBody>
          <a:bodyPr/>
          <a:lstStyle/>
          <a:p>
            <a:pPr rtl="0" fontAlgn="base"/>
            <a:r>
              <a:rPr lang="es-ES" sz="28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PRÁCTICA EMPRESARIAL</a:t>
            </a:r>
            <a:endParaRPr lang="es-ES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92696" y="1593533"/>
            <a:ext cx="58202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8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es-ES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Contrato de aprendizaje: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Tiene una Duración de 6 meses, el empleador se obliga a pagar el 100% del SMLV. Los estudiantes que aspire este tipo de contracto deberán de tener un promedio de nota no menor de </a:t>
            </a:r>
            <a:r>
              <a:rPr lang="es-ES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4.8</a:t>
            </a:r>
          </a:p>
          <a:p>
            <a:pPr>
              <a:defRPr/>
            </a:pPr>
            <a:endParaRPr lang="es-ES" sz="8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es-ES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Convenio practica empresarial O Pasantías: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Tiene una duración de 6 meses como mínimo (Tiempo completo, 48 horas semanales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) No hay remuneración y  en algunas empresas pagan auxilio de transporte,</a:t>
            </a:r>
          </a:p>
          <a:p>
            <a:pPr>
              <a:defRPr/>
            </a:pPr>
            <a:endParaRPr lang="es-ES" sz="20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es-ES" sz="2000" b="1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Homologación de practica: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Se homologa la practica, siempre y cuando cumpla con  el perfil ocupacional del programa técnico. Debe de tener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como mínimo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6 meses en el cargo que ocupa en la empresa.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es-ES" sz="2000" dirty="0" smtClean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       </a:t>
            </a:r>
            <a:endParaRPr lang="es-ES" sz="28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</p:txBody>
      </p:sp>
      <p:pic>
        <p:nvPicPr>
          <p:cNvPr id="12290" name="Picture 2" descr="http://pac.caf.com/upload/images/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6804248"/>
            <a:ext cx="2379629" cy="21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476672" y="899592"/>
            <a:ext cx="6172200" cy="648072"/>
          </a:xfrm>
        </p:spPr>
        <p:txBody>
          <a:bodyPr/>
          <a:lstStyle/>
          <a:p>
            <a:pPr rtl="0" fontAlgn="base"/>
            <a:r>
              <a:rPr lang="es-ES" sz="36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TIPOS DE PRACTICA</a:t>
            </a:r>
            <a:endParaRPr lang="es-ES" dirty="0" smtClean="0">
              <a:effectLst/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1308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2986" y="1764844"/>
            <a:ext cx="572463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Todos 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los estudiantes durante el tiempo de desarrollo de su programa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técnico laboral, deberán desarrollar (6) seis seminarios, que  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son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específicos 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por programa y de carácter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obligatorio y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fundamentales 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para la certificación final. </a:t>
            </a:r>
          </a:p>
        </p:txBody>
      </p:sp>
      <p:pic>
        <p:nvPicPr>
          <p:cNvPr id="13314" name="Picture 2" descr="http://syntagma.org/wp_studio/wp-content/uploads/2007/11/semin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16" y="4570164"/>
            <a:ext cx="4057452" cy="30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42900" y="798232"/>
            <a:ext cx="6172200" cy="749432"/>
          </a:xfrm>
        </p:spPr>
        <p:txBody>
          <a:bodyPr>
            <a:normAutofit/>
          </a:bodyPr>
          <a:lstStyle/>
          <a:p>
            <a:pPr rtl="0" fontAlgn="base"/>
            <a:r>
              <a:rPr lang="es-ES" sz="36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SEMINARIOS</a:t>
            </a:r>
            <a:endParaRPr lang="es-ES" sz="4800" dirty="0" smtClean="0">
              <a:effectLst/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3673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556793" y="5868144"/>
            <a:ext cx="3744416" cy="1279312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831132" y="4372808"/>
            <a:ext cx="3312368" cy="1279312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1844824" y="2924200"/>
            <a:ext cx="3312368" cy="1279312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Rectángulo redondeado"/>
          <p:cNvSpPr/>
          <p:nvPr/>
        </p:nvSpPr>
        <p:spPr>
          <a:xfrm>
            <a:off x="2132856" y="1492488"/>
            <a:ext cx="2736304" cy="1279312"/>
          </a:xfrm>
          <a:prstGeom prst="round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476672" y="1246269"/>
            <a:ext cx="602128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s-ES_tradnl" sz="16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ctr" eaLnBrk="0" hangingPunct="0"/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SHILEY RAMÍREZ </a:t>
            </a:r>
          </a:p>
          <a:p>
            <a:pPr algn="ctr" eaLnBrk="0" hangingPunct="0"/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SECRETARIA DE SALUD</a:t>
            </a:r>
          </a:p>
          <a:p>
            <a:pPr algn="ctr" eaLnBrk="0" hangingPunct="0"/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sramirez@censa.edu.co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444 55 56 </a:t>
            </a:r>
          </a:p>
          <a:p>
            <a:pPr algn="ctr" eaLnBrk="0" hangingPunct="0"/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EXT</a:t>
            </a: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. </a:t>
            </a:r>
            <a:r>
              <a:rPr lang="es-ES_tradnl" sz="16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133</a:t>
            </a:r>
          </a:p>
          <a:p>
            <a:pPr algn="ctr" eaLnBrk="0" hangingPunct="0"/>
            <a:endParaRPr lang="es-ES_tradnl" sz="16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ADRIANA BUSTAMANTE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COORDINADORA DE PRACTICA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abustamante@censa.edu.co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444 55 56 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EXT. 139</a:t>
            </a:r>
          </a:p>
          <a:p>
            <a:pPr algn="ctr" eaLnBrk="0" hangingPunct="0"/>
            <a:endParaRPr lang="es-ES_tradnl" sz="16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IBIS YÁNEZ LORA 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COORDINADORA ACADÉMICA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  <a:hlinkClick r:id="rId2"/>
              </a:rPr>
              <a:t>iyanez@censa.edu.co</a:t>
            </a:r>
            <a:endParaRPr lang="es-ES_tradnl" sz="16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444 55 56 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 EXT. 117</a:t>
            </a:r>
          </a:p>
          <a:p>
            <a:pPr algn="ctr" eaLnBrk="0" hangingPunct="0"/>
            <a:endParaRPr lang="es-ES_tradnl" sz="16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DIANA MARIA ZAPATA RENDÓN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DIRECTORA DE ESCUELA DE SALUD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  <a:hlinkClick r:id="rId3"/>
              </a:rPr>
              <a:t>dzapata@censa.edu.co</a:t>
            </a:r>
            <a:endParaRPr lang="es-ES_tradnl" sz="16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444 55 56 </a:t>
            </a:r>
          </a:p>
          <a:p>
            <a:pPr algn="ctr" eaLnBrk="0" hangingPunct="0"/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EXT. 133</a:t>
            </a:r>
          </a:p>
          <a:p>
            <a:pPr algn="ctr" eaLnBrk="0" hangingPunct="0"/>
            <a:endParaRPr lang="es-ES_tradnl" sz="16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ctr" eaLnBrk="0" hangingPunct="0"/>
            <a:endParaRPr lang="es-ES_tradnl" sz="16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3501008" y="2771800"/>
            <a:ext cx="0" cy="1524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501008" y="4203512"/>
            <a:ext cx="0" cy="16929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501008" y="5652120"/>
            <a:ext cx="0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76672" y="366184"/>
            <a:ext cx="6172200" cy="893448"/>
          </a:xfrm>
        </p:spPr>
        <p:txBody>
          <a:bodyPr/>
          <a:lstStyle/>
          <a:p>
            <a:pPr rtl="0" fontAlgn="base"/>
            <a:r>
              <a:rPr lang="es-CO" sz="24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ORGANIGRAMA</a:t>
            </a:r>
            <a:r>
              <a:rPr lang="es-CO" sz="2400" kern="1200" baseline="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 </a:t>
            </a:r>
            <a:r>
              <a:rPr lang="es-CO" sz="24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PROGRAMAS</a:t>
            </a:r>
            <a:r>
              <a:rPr lang="es-CO" sz="2400" kern="1200" baseline="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 </a:t>
            </a:r>
            <a:r>
              <a:rPr lang="es-CO" sz="24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TECNICOS</a:t>
            </a:r>
            <a:r>
              <a:rPr lang="es-CO" sz="2400" kern="1200" baseline="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 </a:t>
            </a:r>
            <a:r>
              <a:rPr lang="es-CO" sz="2400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EN SALUD </a:t>
            </a:r>
            <a:endParaRPr lang="es-ES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1772816" y="827586"/>
            <a:ext cx="45091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v"/>
            </a:pP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CONVENIOS DOCENCIA - SERVICIO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Hospitales 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IPS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Droguerías - Farmacias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Consultorios Odontológicos		</a:t>
            </a:r>
          </a:p>
          <a:p>
            <a:pPr algn="just" eaLnBrk="0" hangingPunct="0"/>
            <a:endParaRPr lang="es-ES_tradnl" sz="12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v"/>
            </a:pP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REQUISITOS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Encontrarse al día con los pagos	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Componente teórico aprobado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Uniforme completo (bata)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</a:t>
            </a: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- Documentos completos y al día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	Carné estudiantil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	Carné de Vacunas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	Constancia de afiliación a EPS</a:t>
            </a:r>
          </a:p>
          <a:p>
            <a:pPr algn="just" eaLnBrk="0" hangingPunct="0"/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	Póliza de Riesgos Biológicos</a:t>
            </a:r>
          </a:p>
          <a:p>
            <a:pPr algn="just" eaLnBrk="0" hangingPunct="0"/>
            <a:endParaRPr lang="es-ES_tradnl" sz="1200" b="1" dirty="0" smtClean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v"/>
            </a:pP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ASPECTOS </a:t>
            </a:r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RELEVANTES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Cumplimiento Normas (Institución – Sitio)  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Acompañamiento Tutor 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Evaluación 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Registro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</a:t>
            </a:r>
          </a:p>
          <a:p>
            <a:pPr marL="285750" indent="-285750" algn="just" eaLnBrk="0" hangingPunct="0">
              <a:buFont typeface="Wingdings" pitchFamily="2" charset="2"/>
              <a:buChar char="v"/>
            </a:pP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PÉRDIDA </a:t>
            </a:r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DE LA PRÁCTICA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Desempeño	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Inasistencia</a:t>
            </a: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Disciplina</a:t>
            </a:r>
          </a:p>
          <a:p>
            <a:pPr algn="just" eaLnBrk="0" hangingPunct="0"/>
            <a:endParaRPr lang="es-ES_tradnl" sz="12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marL="285750" indent="-285750" algn="just" eaLnBrk="0" hangingPunct="0">
              <a:buFont typeface="Wingdings" pitchFamily="2" charset="2"/>
              <a:buChar char="v"/>
            </a:pP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CONSECUENCIAS</a:t>
            </a:r>
            <a:endParaRPr lang="es-ES_tradnl" sz="12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  <a:p>
            <a:pPr algn="just" eaLnBrk="0" hangingPunct="0"/>
            <a:r>
              <a:rPr lang="es-ES_tradnl" sz="1200" b="1" dirty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	- Pérdida del </a:t>
            </a: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ea typeface="Kozuka Gothic Pro B" pitchFamily="34" charset="-128"/>
                <a:cs typeface="Arial" pitchFamily="34" charset="0"/>
              </a:rPr>
              <a:t>Semestre</a:t>
            </a:r>
            <a:endParaRPr lang="es-ES_tradnl" sz="1200" b="1" dirty="0">
              <a:solidFill>
                <a:schemeClr val="bg1"/>
              </a:solidFill>
              <a:latin typeface="Arial" pitchFamily="34" charset="0"/>
              <a:ea typeface="Kozuka Gothic Pro B" pitchFamily="34" charset="-128"/>
              <a:cs typeface="Arial" pitchFamily="34" charset="0"/>
            </a:endParaRPr>
          </a:p>
        </p:txBody>
      </p:sp>
      <p:pic>
        <p:nvPicPr>
          <p:cNvPr id="1026" name="Picture 2" descr="http://donacion.organos.ua.es/enfermeria/imagenes/enfermeria_porta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73" y="6516216"/>
            <a:ext cx="27725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268760" y="35496"/>
            <a:ext cx="5589240" cy="827584"/>
          </a:xfrm>
        </p:spPr>
        <p:txBody>
          <a:bodyPr>
            <a:noAutofit/>
          </a:bodyPr>
          <a:lstStyle/>
          <a:p>
            <a:pPr rtl="0" fontAlgn="base"/>
            <a:r>
              <a:rPr lang="es-CO" sz="2000" b="1" kern="1200" dirty="0" smtClean="0"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PRÁCTICAS FORMATIVAS PROGRAMAS TÉCNICOS EN SALUD</a:t>
            </a:r>
            <a:endParaRPr lang="es-ES" sz="2000" dirty="0" smtClean="0">
              <a:effectLst/>
              <a:latin typeface="Arial Black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8761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82706" y="1403649"/>
            <a:ext cx="5076564" cy="340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8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just">
              <a:defRPr/>
            </a:pPr>
            <a:r>
              <a:rPr lang="es-ES" sz="24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Apoyar las ideas de negocio que los estudiantes tienen proyectadas mediante la consecución de asesoramiento a las ideas, capital por parte de las organizaciones gubernamentales y finalización del proyecto. </a:t>
            </a:r>
          </a:p>
          <a:p>
            <a:pPr algn="ctr">
              <a:defRPr/>
            </a:pPr>
            <a:endParaRPr lang="es-ES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AutoShape 2" descr="data:image/jpeg;base64,/9j/4AAQSkZJRgABAQAAAQABAAD/2wCEAAkGBxQSEhUUExQWFhUXGRcWGBgYFRcYIRseIhoYFxgfGxgYICgiHR8lHBodITEhJSosLi4uGB8zODMsNygtLjABCgoKDg0OGxAQGywkICYsLy01NCwsLC4vLzQ0LCwsLDQ0LDQsLDQsLCwsLCwvLCwsLCwsLCwsLCwsLCwsNCwsLP/AABEIANoA5wMBEQACEQEDEQH/xAAcAAEAAgMBAQEAAAAAAAAAAAAABQYDBAcCAQj/xABJEAABAwIDBAYGBgcIAAcBAAABAAIDBBEFITEGEkFREyJhcYGRBzJCobHBFCNSYpLRCDNygrLC8BUkQ2OTotLhJTREU6Oz8Rb/xAAbAQEAAwEBAQEAAAAAAAAAAAAAAwQFAgEGB//EADwRAAICAgADBAoBAwEGBwAAAAABAgMEERIhMQVBUfATIjJhcYGRobHR4QYUwfEVIyQzQlI0U2JygqKy/9oADAMBAAIRAxEAPwDuKAIAgCAIAgCAIAgCAIAgMfTN3t3eG9ra4v5L3T1s82t6NOfGoGTNgdIBK626zO5ve3DsXapm48aXI4d0FLgb5kgoyQIDzI8NFyQBzJt2LxtLmwfQbr0H1AEAQBAEAQBAEAQBAEAQBAEAQBAEAQBAEBDY9tPTUeUz7OIuGNBc4jMacBkczZT041lvsor3ZNdPtsqtPt1U1coZR0t2Nc0vLjc7t87m4awkA6kq7LBrqju2XPz9SnHOstlqqPI6Gss1DmcY6HaA8BL/ADRX/iatZ+vg/D9mQtwzvj+j76QPqsTo5tL9Hf8Adkz9zkwvWx5x+P4Gb6uRCfnqdLWSa4QFc27n3acN+28DwF3fEBZvas9U8Pi/5/wR2vkR1Fso/o2PjqHMc5rXEC4sSL2u0j4KtX2dPgUoTaevPRnKreuTLm0WC2kTGniWKxQbvSOtvGwyJ7ybcPzUN2RXTrjfU5ckuptQyte0OaQ5p0INwfFSxkpLcXtHR7XQCAIAgCAIAgCAIAgCAIAgCAID442Byv2c/NAVfZPa8VkssTo+iew3a0m5LR1XX+8DqO0clcycT0MVJPaZTxstXScWtNEziGCwTvZJLE17mAhu8LgXsdNDpxVeF04JqL1snnTCbTkt6Of4X/4djLotIp8m8BZx3meTwWLUs/4jEUu9f46/bmZdf/D5bj3S8/k6gsc2Tme3rugxSknOTfq7n9mQ73+1wWth+vjTh8fwZGb6mTCfnqePS7UxvFOWSNc8F56rgcjukHLtGS97MjJOW1y5Hnacovh0+Z0yEktBOthfyWS+prroe14elN23PSTQQjj/ADODR8CsbtN8dkK1529ENnNpErguzgppC9sjnNLSN0jjcZ5ZHTlxVrGwVRPiUm14HcYcL2TqvnZzbaGrNRJJKD9XHZjO25+dnO7gF81l2emnKz/pXJefq/oVpvb2Wh2INoqOIHN+4N1vNxzN+wE5lajujiY8U+uunvJd8MT3sxjrqkODmWLQLuHqm/YcwfNdYWZK/akun0PYT4ieV87CAIAgCAIAgCAIAgCAIAgKtjO3tJTydGS6RwNndGAQ08QSSBfsF1cqwbbFxdPiUrc+qt8PX4E7hOJxVMYlhdvMPmDxBHAjkq1lcq5cMlzLVdkbI8Uehz7b6gfRVcdfAMi4b44b1s79j23B7Qea1MOaurdE/l59xlZtbptV8Pn5950PC69lREyWM3a8Bw7OYPaDke5ZdkHCTi+41a5qcVJd5TPSvhTnxxVEYO/G4NO6M7OPVOXJ9vxK/wBnWpScJdGZ/aVTcVOPVFxwepdLBG97Sx7mNLmuBBBtmLHPVULYqM2k9ov1ScoJtaZr7QYBDWMDJgcjdrmmxadDY/I5Lum+dMtxOb6IXR1IhsI9HtJA8SdeRzTcdI4EA8DZoAPjdT259s1rp8CvV2fVW+Lm/iW1Ui8EBB41s0yof0hke11gMrEZaZa8eaoZOBG6fHxNM4lDfM84Lgs0El3TmSOxAaS7XK2RJGl0xsW2qe3Pa8OYjFp9T1tfXOigIYDvPO5cA5A658+A7172hdKur1er5ef8Cx6RWccphTw08JGZJlkHM5C3lceCy8mtU1V1v4vz9iKS0kjFiO+5n0ib9ZL1YWcm8XW5AGw7Tdc3cTj6azrL2V7vH9e/mH4sumzmG/R4GtPrHrP7zw8Bl4Law6PQ1KPf1ZNCOke8axZlMzedmTk1o1PPy5rrJyY0R4pfQSkoozYdiDJ2B8brjjzB5EcCu6boWx4oM9TT6G0pT0IAgCAIAgCAIAgNSmxGOSSSNjrui3Q+3Am5AvzyXcq5RipPvOI2RlJxXca20tFLNTSRwyGOQjJw482k6gHS4zC7onGFilNbRxfCU63GD0zmWyOIUlOyogrYAHi9yW7zncCzP1XA5giw48LrWyq7bHGdUuXnmY+LZVWpQujz88jY9F2OwU7pmSy9GJCws3vVy3r3doDYjW2i57QonYk4rejrs6+FblGT1vodMxSgZUwvifmyRtrjPtBHaDYjuWTXOVc1JdUbFlcbIOL6Mrno8weqpGSxz7vR7xMY3rm9yCQBo1wAIGvZmrWbdVa1KHXvKmDTbUnGfTuLgqJfCAICLrto6SDKaqgjPJ80bT5EoCOd6QMMH/rqf/UB+CAywbb4c/JtdS35GeMfEhATdPUMkF2Oa4c2uBHmEBlQAhAReIYFFNKyV9yWi27fIgXIuO8qpbh122Kcu76HLgm9kb/Zsk1d0krbRRgdHoQberp23d4BVvQWWZfHNerHp5+/0OeFuW2TuIVrIYzI82A954AdpWhbbGqDnLodt6Wyh0tU2rqg6peGs9lpOWWjb8O08VgV2Ryb+K56Xh3fD9+JAnxS5m7hr2R4ju0xvG64cAbj1STbsB0PeFNS4wzOGn2X18PK/g6XKfIvC3SYIAgCAIAgCAIAgOeY6ZsKklqIGb8c8oe++jAL9XLMFznO62gs0ZkrUp4MqKhN6aXLz7vAy7uPFbnBbTfPz7y27O7QQ1ke/EcxbfYfWae0cuR0Ko30TplqRdoyIXR3Er3pE2R+ktM8I+uaOs0f4jR/MOHPTkrWDl+jfBLp+CrnYnpVxx6r7kXs/DS4tDuTMDKqJoBfGA0uboHWAseRBGXC11Nc7cWW4PcX4kNKqy4amtSRctltn20UPRiR7yTclxNv3WXs0d2qoZF7ulxNaNDHoVMeFPZMqAnIPafa2kw9m9UzNYT6rB1nu/ZYMz36DiUBx3aT07zvJbQwCJugfL13nuYOq09+8gKNiGIYpXXM80zmnUPeWN/0xYeQVqvCun0jr48ipZm0Q6y38OZb8B9Bs1RCyV1XEwPaHANjdJkRfO5bmNFXnBwk4vuLMJqcVJd5ON/R9ZbOudfsgA/nXJ0Y6j9H0exXfip/mJEBD1HoWxOmdv0tRG4jQskfC/3i3+5AY2baY9hJAq2SPjFh9ezfb4Ts1Pe49yA6Fsl6ZqKrLWT3pZTl1zdhPZLkB+8AgOktcCAQbg5ghAfUBXtocDkqZY+uBENRoRzI5k6dizsvEsvsjz9Xz59xHOLkzdrMAgkY1hZYNFmluRA7+PjdT2YdM4qLXTodOCaPWEYHFTXLAS45Fzjc25cgO5e4+JXR7PXxYjFR6GfEcRjgZvSOsOA4k8gOK7uvhVHimz1yS6nrDq5s8bZGaHzB4g9oXtN0bYKcQntbNlSnoQBAEAQBAYKusjibvSvYxul3uDR5ldRhKT1FbOZTjBbk9COSOZl2lkjHAjIhzSOPYQjUovnyYTjNcuaOdbRbJTUUn0vDy4AXLoxmWjjYe0zm3UfDVoy4XR9Fd9fPeZV+JOmXpaPp57iz7G7WsrmkW3Jmi72cLabzTyvwOY96p5WJKh+KLmLlxvXgydpKGOIvMbGtL3b7yBbePMqtKcpa4nvRYjCMd8K6mclcnZxr0j+mURF1Phxa9+YdUZOa0/5Y0efvHq8r8AOTxYRPVPM1TI8uebkuJc93ffTx8lo4/Z85858l9zNyO0YQ5Q5v7fyT1Hh8cQ6jQDz1PmVrVY9dXsox7ciy323+jaU5AdV9E2Nh0TqVx6zCXMvxaTcgdzr+DgsTtKnUvSLozd7Mv3D0b6o6Csw1DRrsYghNpZo2HWzntB8ibqSFU584psjndXDlKSRrwbTUj3bramEngOkbn3c108a1Lbi/ocrJqb0pL6ko5ocLGxB8QQoSY57tf6IKGsu+Jv0WY+1GBuE/ei0/DulAcvwzaav2eqDTve2op2usWB5czn9W85xu5t0ve44qSVU4xUmuTI42wlJxT5o7zsntTT4jAJqd9xo9hycw8nN4d+h4EqMkJtAEBAY9tMyC7GWfLy4N/aI+Gvcs/Kz4VerHnL8fH9EcrEuhW8MgFTUO+lyEOAvuu6t+Nhf1QBnYZm6zaIf3Fz9PLn4dPl7iNLifrEjstKGVc0UTt6E3cOIytmD4lt+NgrGDJRyZVwe49fx/p9DqHKTSLktomCAIAgCA8yyBoLnGwAJJ5AZlepbekeN6W2cmppYsXrn9PMY4mi0Me8Gl2eVri1zbePHMDQLakpYlK4Ft97MSLjl3PjekuiN7YundS4pNSxSF8IaS7wDSCbZbwJ3SQosqStxo2SWmSYkXVkyqi9o6ask2DUosMihc90UbWGQ7zyBa5/r3kniV3Oyc0lJ70RwqhBtxWtm2SuCQ/P3pW9JD62Q0GHkmInckezWY8WtP/t8z7Wfs68ykorik9IN6K7SbLClDHPs6Ugk8m9jeZ7Vd7Dthkuc9ey0kY3aV8uUV0Zur6MxwgCA9RSlpDmktcMwQSCO4jReNJrTPU2ntF2wv0mVEbA2RjZiNHklpt22Fie1Z1nZtcnuL0aVfadkY6ktlTxivNRPJMRYyO3rXvbsv2K9VX6OCgu4o3Wekm5+JpqQiN/DsaqIP1M0jByDjb8Jy9yinTXP2kmTV32V+zJo3Kra+tkbuuqH2Ou7us97ACo44lMXtRJJZl8lpyIKSMOBDgCDqCp5RUlpleMnF7XUh6WWowucVVG8gD1mnMFt82vHtMPmNbg5rDy8J1+tDp+Dew85W+pPr+f5P0dsNtdDidMJouq4dWWMm5jdy7QdQ7iO24GeaJYkBA1OG09KZKktufWAOgJ4NHAk8eF+Cz50UY7le1593xZG4qPMgsHwM1vSTzOcN53VItnz14DQdyo4+I8ritsetvz8u44jDi5stWD4NHTAhgJJ1ccyfyHYFq4+LXQvV6+JLGKiSKsnQQBAEAQBAU/abYGCpu+K0Mut2jquP3mjQ9o96vUZ06+UuaKGRgQs5x5MqGD1s+DzvFRBvNlIvIDcm1zdjzkdblpsdL2V62EMuC4JdO7+ChVOzDm/SR2n3nVcLxBlRE2WMkseLi4LTrbQ9oWNZW65OMuqNuuxWRUo9DaXB2cf9Om3ToW/2fTOPSyAdMW6tYdGC3tP4/d/aTegVfYzZoUse+8fXPHW+4Psj5lfOZuW7pcMfZX3K057NnaJ4uwcRc+drfBfSf0rXNQsm/ZbS+m9/kyO0GtxXeRC+tM4IAgCAIAgCAIAgCA+FeHqZoYNisuD1jKqG5hcd2WPgWnUfNp4EctcHNxfRPij0f2PoMHL9KuCXtL7n6cwvEI6iGOaJ29HI0PaeYPwPMcFQNAy1VO2RjmPF2uFiFxZBTi4y6M8a2a8tRDTRtDnNY1os0ccuQ1KjlOrHgk3pIbUUVnEtsyerA23Def8AJv5+SzLu1G3w1L5v9fsidvgachqaWaKoqCTvEg9a9hxBtkMswB9lQP0+PZG619fP88vA89aLTZfmuBAIzBzC+gT2Tn1egIAgKs3beB1Y2lja55LiwvyDQQCTbibWsrn9lNVeklyKazYO30ceZO12Kww2EsscZOge9rb+ZVaFU5+ymyxO2EPaaRkmhjnj3XBskbhxs4Ef1xXicoS2uTOmozjp80ZIIWsa1jQGtaA1oGgAyAC8bbe2epJLSIzazHWUNJNUv0jbcD7Tjkxvi4gLw9PztsVQvq6iSvqDvOc9xaTxec3OtybewHDwWT2nk8K9FHv6kVku4vcjw0EnQC5WPVXK2ahDq3pFeUlFbZUqiYvcXHib/kv1TFx449Mao9Ev9X83zPnrJucnJmNWDgIAgCAIAgCAIAgCAIDHPCHtLXC4IsVxOCnFxl0Z3CbhJSj1RbPQVtE6CaTDJnZG8tOT5vaO8dew03Xr5m6p1TcGfU0Wq2CmjtyiJSqbd4dvMbMBmzqu/ZJy8j/EVk9qUbirV3fgitjy2ZzhMNVSMEQbHezgQL2OjgeJ4jXgF28arIx0q0l3/v8Aye8KlHkSs2FskhbFLd4G7noSRxuNP+1cljxnWq58+h1w7WmbkMQY0NaLNAAA5AaKWMVFKK6HR7XQCA8TtJa4A2JBAPbbJerrzPH05HG9n9o34ayaB1N/eC7JzsiMg0Ai13AEXFjnvLevx1kNTUvVMCjIljKUOH1iVwzYzpmuqcSmdG6S5ALmtI7XFwsOxg0HkILMzgaroW9efLJq8PjTsyJa358okvRHI7cqGbxdEyQdGc+O9vWHC4DTbtUXaSW4vv1zJuzG+GS7k+R0BZhqHD/0g8YdLNS4dEcyRK8feJLIge4bxPeCuZyUIuT6I8b0ZcOo2wxMjb6rGgd/MnvOfivk7Juybk+rKre3sisYxHe6jDlxPPsHYvs+wex3TrIuXrdy8Pe/e/svf0yczJ4vUj0IlfUmeEAQBAEAQH1rSSANTkFzOcYRcpPSXM9SbekbUWGyONt0jmTkP+/BZl/bOFVDj40/BLm/p3fPRPDFtk9aJ+momMZu2B53Gq+Fyu08i+93cTj4JN8l56+Jr10QhDh1s158Gjdpdp7Mx5FaGN/UmXVys1Ne/k/qv0Qzwa5dORoTYI8eqQ73H3/mtuj+p8WfKxOP3X25/YqTwLF7L2aM1O5nrNI8PmtvHzKMhf7qal8Hz+nUqzqnD2kY2tJNhmVPKUYJyk9JHCTb0j5j1A+k6CuiP1tO9jiNBa4yy1F8j2OK+Ns7Yjl5HAo6XPT738fA+gwanUuFvqfo3Da1s8Uc0ZuyRjZGnscA4fFTGgZp4g9pa4Xa4EEcwdVzKKknF9GDxFGyJtmhrGjhkAvIxhXHS0keckaNTtDTM1laext3fw3UE82iHWS+XP8AB45xXeYcN2kinl6NgdexNyAAbcNb/wD4uKc6u2zgjs8U03omldOwgCA8OjBIJAJGhtovds80iF2p2ZZXCNsj3tDCT1d3O4txBU+PkyobcV1IMjGjekpPob+D4VFSxCKFu60Z8yTxJPEqO22VkuKRJVVGqPDHobyjJD83Cf6bjtZUHNsTntZn9n6lnm0Fyzu07OGnh8WR2vkSe0E5BDQcrXI558Vo/wBMYtcoSulFOSek/Dkun1MTPsaaimQ6+uM0IAgCAIAgCA2MOH1rP2gs/tZ6wrf/AGv8E+N/zY/Eta/LzePjHAi4NxzC7nCUJOM1pruZ4mmto+rg9CAEL1Np7XUdTFHTsabhrQeYACsW5mRbHgssk14Ns4jXCL2kjzXUoljfG7R7S0+Isoa5uElJdxInplp9BuImTDBE/wBemkkgN+w77fAB+7+6vrk01tFs6CvQVrF9mmSSPmlmLWZG2XVsAD1nXHbpxWZkYEJzdlktL8fUjlBN7bKzUU8UjujpYyQNZXuPnwDR2kXKzJQrnLgoj82/KSImk+USfwSKkpS28zHzEhtx1gCcrC17a6n3K/jRxsdrck5dCSPDHvLYtclCApPpBxWaKajjhkcwyPIda2Y3o2i9+8rQwqoTjOU1vS/Zn5t04ThGL6v9EntRtMaSamjbGH9M4tN3bu71mNHA39b3KHHxvSxlJvWv5JcjJ9FKMdb2a/pA2hlo44jDu7z3kHeFxYDsI42XeFjxuk1LuRzm5E6Ypx72WpumeqpF1GDEajo4pJPsMc/yaT8kB+cPRfD9TNIdXyWJPGwv8XFYXast2Rj4Lz+CC18zexmTeld2WH5++6+y7Ap9Fgw3/wBW5fXp9tHz+ZLitfu5GktkqhAEAQBAEAQG9grLyt7Ln3W+JWL2/bwYE/fpff8ASZaw47tRN4nUdHGTxOQ7yvjOyMP+6y4wfRc38F+3pGpk2+jrbIvAJyH7l8iCbdq+m/qbEhKhZCXrJpb8U/5KOBY+Pg7ieXwxqhAEAQBAbvobk3KzFIPZ34ZgO14cXfJfUYUuKiL9345FqD9VHVlaOiA2pweWp6MRuAaL7wcSBfKxsAbnVZ+djWXuKg+Xfv7Ec4uXQjqbYcf4kpPY1oHvN/gq8OyV/wBcvov9TlVeJLUuy1Myx3C4ji5xPuGXuVuHZ9EHvW/iztVxRNK6dhAVXbLZA1z43Cbo+jBAG5vakG994W0CuYuX6BNcO9lLKxHe01LWisz+jaqu0tqmuLTdpd0jS063BztmOCuR7Rq1pw/BTl2ba3tT/J5m2KxGR8XTzNlYx4Ocr3EC43rbzeQRZmPFPgjpv3B4WRJrjltJ+J1JY5skJtu8tw6tI1FNOf8A43IDh2wLgygDvvSOPnb5LCyqZX5iqj1el5+BVvmo7k+41nuuSTqTcr9IhBQiox6JaPmZPb2z4uzwIAgCAIAgCAltnR13Hs+a+W/qqT9BWv8A1f4f7NDs9es37j1tFLm1veT8B81H/StGo2XPvaj9Ob/KOu0J81H5mDAR9b+6fkrv9Sv/AIH/AOS/yRYP/N+RYl+fmwEAQBAEBt+jTLF6sfapoie8OsPcvouzH/uPmyxX7J1haBIR+MYsyma1zw4hx3Rugcr8SOSr5GTGhJyT5+BzKSiRQ21g+zL+Fv8AyVRdq0+D+37OfSo9f/2dPyk/CP8Akuv9qU+/6D0qLBDIHNDhoQCPEXWhF7WyQ9r0BAEAQBARu0tP0lJUs+3DK3zY4ID88bKvvhoA4SOB87/MKHs5R/2suL/tevjr9bMztHfo38j2vtDBCAIAgCAIAgCA2KCrMTt618rELO7T7Pjm0+jb097T8GT0XOqXEZujfUPLgLD3DxVX02L2RjRqnLb8F1b73rw+PL3knDZkzckv4JjD8OEWd7uOV/yC+T7U7YsztQ1wxT3rv+b/AMGjj40aufVm6sYshAEAQBASHowbvYnXO+xDTsP7xe75L6Ls1aoXxZYr9k6mtAkKzt7A50DXDRj7u7AQRfzt5rL7Vg3Umu5/4I7VyNWHG6EtG/C0G2Y6Fpz7woo5eG0uKH/12cqcPAjdoK2mla1lNEA8uGYjDSdQGjibk+5Vcu2iyKjTHnvw18jmTi+SRfaWPdY1vJoHkLL6GC1FInXQyro9CAIAgNOoxJjONzyH5oCOnxZzsgAB5/FAcI2RptwVtIdYpnAX8Wj+D3rOvt/t8yq/uT+3f9mVMqHHFr3HlffnzIQBAEAQBAEAQGxQQb72tN7cbKh2llPFxp2x1tLlvxJqK/STUX0LTHGGgACwC/MrbZ2zc7HtvvZuxiorSNHFsbgpgDM8NJ0bqT3NHx0XdOPZd7CJFFvoQ8O3tI42JkaOZZl/tJPuVmXZl6W+T+Z16ORZKaoZI0PY4OadCDcKjKMovUlpkbWjIuQEAQFg9EFPcV1Rb9bUmNp5tiY1gPdvFw8F9Thw4aIr3fyWoLUUdDVk6PhF8ij5gj34HTnWGP8ACB8FWeHQ+sF9DnhXgZaXC4YzvMiY08w0X813Xj1VvcIpfI9UUjcUx6EAQGCqq2xi514DiUBB1de9/YOQ+fNAaqAIDl20MP0TGd/SOri8N9oAPj1R/qKj2hQ7atLrtffkR2+zshyV92lrkfJsL08CAIAgI7HelEd4SQWm5AAuR2KpmelVe630LmF6J2cNq6mns7taxp3amPeB/wAQDTvZoe8Z9hXzmbk5tsUqrOHXhy38/KNf/Z9UXtL6nR6KSJ7A+Lcc06Ftvl8F8tddkcWrZS372x6OMeWtGyFXbb6nRpYxiLaeGSQ26rSQL2ueA8TZT0Y87pLhT1465L5hab0cTrat8r3SSEuc43J/rhwsvqIQjCKjHoi2lowLo9LFsbjr6aXdBuyQ2LTpf2SOR4ePco5YVWVOMbNr3rqV8narco9UdMoMWEjg0tsTpnftVPtLsB4lTuhPiS1ya0+uvPQzqMxWS4WtEkvnS6a2J1ghikkPsNJtzPAeJsPFSVVuyagu9nqW3o6dsLg5o6Cngd67Wb0nHruJkkz/AGnFfWpaWkWyeXoKTjHSz1zo4XlpYwC+85oy6xvu9rgFh5HpLspwreml4689SGW3LSMP9r1sEnROIkda+7u75I1yLbHQLj+5y6Z+jfrP6/jR5xST0SuE7VmSRsT4S1zjbI9l8w4AjIK3R2i5zVco6bOo2betFnWoShAatfViNvMnQf1wQFelkLjcm5KA8oAgCAp/pQwQ1NGXxj66nPTMtqQPXH4c7cS0L1Np7R40mtM5/Q1Ilja8e0L+OhHmvqKbVbBSR8pdU6puDM6lIggCAID611jcahcyipJp9Gep6eyJxrZr6RvSwACUZvjGQf8AebydzGh7NF8rnUf2El/5b5J/9r8H4rwfyfib2FmekXDPqVrCcYmpHkxktN7OY69jzDm8/eFWuorvj631NBxUi8U+14qQGt+rdbNt8yeNncR2aq12R2XiRe7NSnvlvp8l3vyjJzldD2fZ8V/k0seiL4JANbX8iHH4L6HLhxUSivOihhz4b4t+d8igr5s+nCA3MIiL5owPtA+ANz7gp8aLlbFLxIMmajTJvwOjUsm69ruRB/Nb2ZT6fHnX4pr7cvufM1S4JqRNYxtDT036yQb32G9Z3kNPGy/MKcW232V9T6NRb6FTO2UtVUQR09L0hErHtjJLjIWneaHBtrNuA45+zmbXWziYCplxt7ZNCvXM/TWGulMTDM1rZS0F7WElodbMAnUXWiSGygI6hwdkU0krS4uk1uQbZ3Nsv6sq1WLGuyVi3tnKik9nmPBmipNRvOLiLWNrDIDLwHvXkcWKvd23tjh57IzD6KR2ISyvY4NAIYSMjo0WPcCfFVaqpvMlZJaXd+DhJ8eyzLUJT4TZAVmsn33F3l3cEBhQBAEAQBAckxnBhQ1ZiPVpalxdC62UUntM7jwHLd5Ern+5txZemr5+K8V+13MqZeNG6PvMNTRPjPWabcxp5r6HE7SxsqKdclvwfX6fo+fsonW+aNdXyEIAgCAyU05Y4OHD+iq2XiwyaZVT6P7eD+TJKrHXJSRl2twKGqi6Ztmy26rvtfdcPnqPcvhsCnKhlf2jXTr4JePwfd47N5ZUYQ4+45bIwscQbgg2PYVrNOL0+qLsWpLa6MnMK2kc2zZes37XEd/P4rQx+0JQ9Wzmvv8AyZ2T2dGfrV8n9v4MVdhsch36eRljnuFwaR3X+C4tx65vipkvh0O6ciyC4bov4rmaP9mPB6243tMjPzVf+3muul81+yz/AHMH02/k/wBE7Q1dJSxXa4zVDrXIbZrRyBd8ePYosa22jLcnpwSaWn16cyHIpnkQS6fE0KjHJ5juxgtvwYCT56+Vldnm3XPhhy+HU4rwaKVxT5/Hoe6TZx7s5SW3IAa0b73uJs1oF9XE214qC3DvhXx6Xzf8P6Ekc2uc1XDn+D9I+jLYWPDKdu81pqni8smpF89xp4NbkMtSLquXC6ICvbXYo+NrI4iRLIRa2oFx8TYeazu0MiVaUK/afn7kdktckaNFtY+N3R1UZBHtAWPeW8e8eSgq7SlB8F8efnu/RyrGuUi0UlWyVu9G4OHMH48lq12QsW4PaJU0+hnXZ6EBq4m+0Tu63nkgK4gCAIAgCAICN2gwWKsgfBKOq7QjVrh6rm9o/MaFAULDamWCU0dX+uaPq38JmcHNJ9q2o1y71gZ2H6N+kh0/H8EFkNc0bdVhcb+G6eY/JT4fbuXjcm+OPhL/AA+v5+BQtxK5+5+4ha3Dnx5nNvMfPkvsOz+2MfM9WPKXg/8AHj+fcZt2NOrm+aNRaxWCAIAvAc9xaXemkP3j8bL5jIlxWyfvPqsaPDTFe41FCThAEBPYNs+ZAHyXa05gcT+QWji4DsXFPkjNy+0FW+GHN/gtEMEcLTugMaBcn5k8fFbEIV1R5LSMWdll0vWe2dN9GGxrt5tdUtINv7vE4ZtB/wAV4PtEZNHsgk6nLCzMr00tLojfw8X0Mdv2n50dQVMuhAVTa6gl6WOpiG8WAXAF7WJcDbiM81k9oU2Kcbq+evPQisT3tCDH6aqbuVDAw/e08H6t8bJHMx8hcNy18en17gpxlyZDR0gFY2OkldY2u4EGw1dmMnADnxNlSVaWSo48n8fz8f2ca9bUToi+jLAQGribLxO7r+RugK4gCAIAgCAIAgInaTZ+Kti6OW4IO9HI3J0buDmn5cV40mtMFI+lzUkggrrC5tHUDJkvK59h/MH8r4eX2e4+vVzXh4EE69c0bWM/qXeHxCk/p/8A8fD5/wD5ZQzP+S/l+Ssr9HMQIAgMNbPuRvf9lpPuy96jtnwQcvBEtMOOxR8Wc5K+VPrD4gCAkMCpBLM1pF2jrHuH/dh4qziVKy1J9CtmWuqlyXXoXqSQNtfiQ1oAJJJyAa0ZkngAvobLI1x4pPSPm6652S4YrbOkbC+jxxc2prm2sQ6KnNjunUOl4F3JmjdTc6YWVmSu5LlE+gxMKNPN85eeh1FUi6EBV8T2vDHlsUfSBvrO3rDttYHLtWVf2moScYR3rr50yJ2afIlsGxqOpb1cnD1mHUfmO1XMbKhevV6+B3GSkeMT2fgnN3Ns77TeqfHgfELm7Cpte5Ln4oOCZ7wjBIqa+4CXHVzjc25cgO5dY+JXR7PX3iMVHoSSsnQQHwi6ArNXAWOLfLu4IDCgCAIAgCAIAgMFbRxzMdHKxr2O1a4XB/rmgKNiex08DSKN3Sw2/wDLyusW626KU9trNdllqoo0xhdG+HKSe/j47+KIbqI2RcX3lPfU7j+jma6GT7ErSwnhkTk4doK+oqzarO/T95gXYV1Xdte4zq2UwgIPa2o3YQ3i8+4Zn32Wd2lZw1cPiaXZlfFa5eC/PllOWEb4QBAXX0XbMz108gg3BuNG+95NmAnLqjNxO6bDLTUKxj3+hbklt60V8nH9OlFvS3s/Quyew1PQnpM5Z7WMz7XHMMbpGO7M8SVHbbO17kzuqmFUeGC0WlRkoQHmRtwRe1wRdeNbWgUbZ6uFFI+Gdu7vEXfbwF+bTz7/AAwcS5Ys3Vavn57iCD4Xpm1jmAbn95pXbu6N8hp4aksPK3s6fBTZWHwf76h61z5f4/R7KGucSd2cxM1EIe4WcCWutpccR3ghX8O93VKT69CSEtolFaOggCAIDVr6QSN5OGh/rggK9LGWkgixCA8oAgCAIAgCAIAgNetoo5m7ksbJG/Ze0OHkUBV6v0d0pzhdNTnlHJdv4JA4eVlLXfZX7MmQ2Y9VntRTIyX0ezj1Ktjhw6SAg+JY/wCStR7RuXXTKsuzKH02vmcs23jfHVOhe5jjFZpLN61yA4+tnfO3goMjIlc05dxYx8aNCaj3lfVcsBAEB3T9GeHKuf2wN/8AtPzQHb0B8cbZnReN6BFTVramKRlPMA+xAI19+djpvDnkqsrY3wlGmfPz52cN8S5MitlMZcD9GnuHtyaXa5eye0cDxCqYGU0/Q29V0/X68Ucwl3MnMXwmOoZuvGY9Vw1b3fkr2RjQvjqX18DuUVIq4wCtY0wNkHQu1O9YW45Ebw7QMll/2eXFOpS9V+fj8iPgl0LVhGHtp4mxtztmTzJ1K1selU1qCJIrS0bqmOggCAIAgMFXSNkGevA8QgIOroHx8LjmPnyQGqgCAIAgCAIAgCAIDWxGsbBFJK/1Y2Oee4AlAflmvq3TSvlf60jnPd3uJcfeUBuYFgNRWP3KeNzyNToG9rnHIIDqWzPoNMmdTU2HFsQBP4nf8UBRvSbsiMLrDA1znxuY2SNzrXsbtINgBcOadOFkB0/9GkfU1n7cX8L0B2hAeZYw4FrgCDkQRcHvC8lFSWn0BUNoNm2RNdPC4xlme7c93VOo17u5Y+Xgxri7a3rXnl4EM4Jc0RseET1EJqt/effIcSG5E3GhFsh2dqqrGtvrd+9v78v8+BzwtriLNstjgqGbrv1rRn94faHz7e9amDlq6On7S+/vJYS2TqvnYQBAEAQBAEAQBAadRhrHcN08x+SAjpsIePVId7j70BpyQOb6zSPD5oDEgPqAIAgCAIDnHprxvoqZlM02fOQ5w/y2m/veB+FyA5nsJsjLidU2GO4YOtLJbJjOJ7SdAOJ7ASAP03h2yMVJC2KmG6xo0OrjxcXcSe1AeLPjdxaf680BzH9IeHpI6OpGRaZIX95DXt8Oq5ASX6NTf7tVn/NZ/CfzQHZEAQGKqp2yMcxwu1wIK4sgpxcZdGeNbKizZWobvRsnAhcc83XPe0ZX8c1kLs++O4Rn6r89P5IvRvpssmEYTHTs3WDM+s46u7/yWlj40KI6j9SSMVE31YOggCAIAgCAIAgCAIAgCAxPp2HVrT4BAYnYdGfZHmR8EB4/suPkfMoAMLj+yfMoD5PhrN0hrc7ZZn5oCs4jWMp43yyndZGC5x5AdnPhbmgPz1iVRVY5iRLGl0kzrMbfKNg0ueDWtzJ53OpQH6X2F2SiwylbBH1netLJaxe/iewDQDgO25IFiQHiWIOFnC4QHOPTDsw6XDZjH1uitMBxG7fe7+oXICK/RtitR1Luc4b5Maf5kB19AEAQBAEAQBAEAQBAEAQBAEAQBAEAQBAEAQBAVH0lbJPxGjdDC9scjnMN3X3XAG5DrAnt01aEA9HmwUGFREN+sneB0kpFifutHstB4cePCwFuQBAEB8e0EEEXByIPFAR+A4HBRRdDTRiOPec/dBJzJuTckns7gBwQEigCAIAgCAIAgCAIAgCAIAgCAIAgCAIAgCAIAgCAIAgCAIAgCAIAgCAIAgCAIAgCAID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4340" name="Picture 4" descr="http://img406.imageshack.us/img406/534/empredimientoempres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5220073"/>
            <a:ext cx="3600400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fontAlgn="base"/>
            <a:r>
              <a:rPr lang="es-ES" sz="36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+mn-ea"/>
                <a:cs typeface="Arial"/>
              </a:rPr>
              <a:t>EMPRENDIMIENTO EMPRESARIAL</a:t>
            </a:r>
            <a:endParaRPr lang="es-ES" dirty="0" smtClean="0">
              <a:effectLst/>
            </a:endParaRPr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1012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69977" y="395536"/>
            <a:ext cx="57434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1100" b="1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  <a:p>
            <a:pPr algn="just">
              <a:defRPr/>
            </a:pP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La 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institución busca articularse con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instituciones de 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Educación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tecnológica 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y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profesional, </a:t>
            </a:r>
            <a:r>
              <a:rPr lang="es-ES" sz="2000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con el fin de que los estudiantes y egresados de Censa, puedan homologar </a:t>
            </a:r>
            <a:r>
              <a:rPr lang="es-ES" sz="2000" dirty="0" smtClean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cs typeface="+mn-cs"/>
              </a:rPr>
              <a:t>materias.</a:t>
            </a:r>
            <a:endParaRPr lang="es-ES" sz="2000" dirty="0">
              <a:ln w="18000">
                <a:noFill/>
                <a:prstDash val="solid"/>
                <a:miter lim="800000"/>
              </a:ln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AutoShape 10" descr="data:image/jpeg;base64,/9j/4AAQSkZJRgABAQAAAQABAAD/2wCEAAkGBxIHBhQRExQWFhUWGSEYFBgXFhkeHRgdIhofIRgeHxwkHjQgHBomGx8dITEjJjUsLi4uGSAzODQsNygtLisBCgoKDg0OGxAQGywmICQvMTYsNyw0LzQsNDQ4ODQ3NCwvLCwsLDQ0LCw0NDYsNCw0LCwsNSw0LC4sLCwsLCwsLP/AABEIAJkBSgMBIgACEQEDEQH/xAAbAAEAAwADAQAAAAAAAAAAAAAABAUGAgMHAf/EAEYQAAEEAQMCBAMDBwgIBwAAAAEAAgMRBAUSIQYxEyJBUQcyYRRxgRUjM0JSkaEWYnJzgpKxwTZDVIOys9LwFyQ1N3Sio//EABgBAQEBAQEAAAAAAAAAAAAAAAABAgME/8QAKxEBAQACAgECBAYCAwAAAAAAAAECEQMhEjFBEyJR0WFxgZGhwULhBBQy/9oADAMBAAIRAxEAPwD3FERAREQEREBERAREQEREBERAREQEREBERAREQEREBERAREQEREBERAREQEREBERAREQEREBERAREQF1TZDYHNDjW921v1NEgfTgFdqp5siTKz5Gxta7wiGeckNDy1ry48Ena1zA0DuXOHHcWTY7tOnkdnzNf2NPjv9VpttfvZv8A95XorJUGnQOlzIpJSTO0PbIQXBjgxzgCI9xaL3hwu3AGr7q/Vy9UgiIsqIiICIiAiIgIiICIiAiIgIiICIiAiIgIiICIiAiIgIiICIiAiIgIiICIiAiLqmyGQEbnNbuNN3ECz7C+5QdqpNZyDp0p8Ph0vLjt3eYANBA4txtoNnswcdyLTMn+zw2BucSA1t1bj259B6k80AT6Kq1AHUtGia4VLLTQ5j3M2P2lziHDzADaaHqQAe9jWPqlR9H1B/5T8N799ijewE0NxcGgA0NzQfvBobqFmzWYpHkNEjgP1mxPc02LBBANij37KjGMyDOYC0tbRbUYjhve5otrQ4SiOxZuySB6d+OXjm3xkFzo42xtPcl22XY6h3cQIroep4pdLjKjRHUmgXslr38J/wDhW7+CN1EScsjke31cAAP/ALEE/hapj4UX6oBs7dzYQa3Hb87hIKFe3bhd+U9kzrkrg1uqD1AeBbyeKdQA9u6x4xVi7VomAl3iNA7l0UgA9+S2qHupcUjZow5pDgexBsH8VTY7PGb/ADDxTWuLSOxHklLBx9PwUjQJCcVzXd2u5+8gF/8A+hePwUsgtEXVj5LMndscHbXFjq9HDuD7FdqyoiIgIiICIiAiIgIiICIiAiIgIiICIiAiIgIiICIiAiIgIiICIiAo2dijLhrgEHcwkXRojt6ggkEcWCRYUldGbiszcV0bxbXCj/373yrBQzwyxSNbtDG7qaATtaXNc1u136oO7bXqS07W87vkzJXuZ4Z3eG1zoWUBbonMHzehka57b7Brwa732ZunSsh8NjaFVvjpoHs4x3tDh/NBJIsFi6cOK8bZI6nOc2GcDjbta0Or1Ak/Nj32vaeD26z6smQ9rnSmLnYBM9gY1nuRu3AvdKSwjksFVdesrKidj6lZcAyVjiS4tFOBZ5bLaI23Qq/K7n26otSZjxYoO57zGGPa1pcaLAT5RyTuDbq9ofZocrpys2T8khr9kIYwEyukLnx7fL4hawFrW3dkvqg4Hi01RKjkLBTHbm+zH9vvEUP+K+iV4mdV8tY4gFwJNva7tFuumx8BoUQteYpJHZDdsTi19/aGciuLE9HuAOObUSZk7Msy7XuazyFseRM6gQCd5rxmONscGhpFAc+a01sWbwHybpBXoN4bf75IW3+9fIc0YOok1uY/5nAtOxvLtx5qvEM112r6L5hbs1gfEG9r4zJuB92wtcLBG4cGjyomCJnPbLIA4kN3kvcfzUnmALCNo2jdHuuyQTQDqDQmY2c3CzXCuT4gcLHmLHtdu5oNH511k/zfoFY4WVLkZhBDNjRTq3Hz2KaHGroXfAo0Oeao9Nym5+KJXNFhrTcjzHtaBQcatwLj5rcBYLRzS0OlSOlxBuiEQBpjQT8o7Gi0Fv8ARIsfwWcppYmIiLmoiIgIiICIiAiIgIiICKs17XYdBx2vmLvO4MYGtLnOcewDRye3+HurGJ/iRg0RYuj3H0P1V1dbHJERQEREBERAREQEREBERAREQEREBERBW5OnuOSZGuLt1Wx8jw0VxbSD5PqKN0O3JOY1DHkOobQSHlu14e7ybQQ7eT4jn7oztPcA72t8u4OG1nl8GBzu9Amh6/T71jpJD4Bkf44EnnM8DdxjAcfBNAlxY475aLHt89Gg0Lrx2s1KxceBzJsdry2Rha1wa4xymqdGQ5pFREXQaNgG4ejlT42bBm6vJjRTPypZYnRPNRtaI+9OkA2ue0ueQ5gI/OOsE8qt6pkzNSifhwHeIWD7XKLaHCrYzzOJA2C3CzZsE02jmvhtkjH6uiBBIkDo+PTcO/8ABenHi+S5bYuXel7pfWUerZbMZuLJtlmbI0Cdp84ex7CR4Y8rSwGr7X34rSQZMbeoJOXuyN2+XGc9jDucI2tfw4tc1kDQQAXEeY1uIrG/DLCbL1VJOxhLMdj3saOTZtsbRfclpdV+yyuo5csuryTPJbN4hc4td8rt36rgfQ8Ag+gpdbw45ZXHHrpPKybr1/Azhn5T3whwkbRb5XXM0tbT5SG+HFK/u0EguaWbhVAcMXIfksEYBkh2NbM7a8B5aXboi0Nc5osnfYoUYzzu2wemepzqvT7y6SCF7Hj7VJM0baobXhtgbn7Q3k0C0muzTe4pZJqEczmBzJ75dHXmDg0ODXcjeNjgPQCQ93LzZTxtljc7TsWZsme0iFrySbkY/f4Xe7LmgN542tO7keWrIvF8AoL6vNbttiOoetsrRMiW9Pc6GN1CYylrXAkAH9Easmu6kdP9W5Oqvt+A6KIxmRspkLmu4BaB+bHzD1XP4p/6DT/fH/zmKdoP+guP/wDEZ/yQu/yfDl8e969/ux35erPaZ15m6riCWHS3PYeNwyRVjv3iV9B1I7F0F+VmwfZdrqDN+9zu1V5R5ibAH0skemI+H+nalldNtdjZjIY9zqYYWON3ybLb5K5/EzFycfprFGVL49TO8R7Wht2Ds4AABDdwtdcuPC5+E16/jv8AnpJbra+werNQ1aHxcfTriPyF87WF49wCP48j6lc9c65foukY80mI4Olc5r43SbTHtNGjs819x2BBC12JIyXEY6MgsLQWFvbbXlr6UsN8U4xLmac1wBa7IAcD2ILmAg/QhcsPDLOS49fr91u5PVrfyzHN0+cyLzs8N0jeaumk0ePKbFH2Nqnxetov5Ht1CZnhhxc1sbXby5wc5oDTQskNJ9KF+1rI5pf0Hk5GI7c7Dyo3+A7k+G8sIr39mn3G137Soc4V0Vpbn/oRLMJPb9NY49fIH/xXXH/j438revy1ekudbgda6g/D+0DTHGCtwPi+Yt99u3dVc3VfhyriPrOLK6TkzoWl/hjzRuO0h3HlJo1wbsWtI14dGHAjbVgg8V737UvF9Hp+ka2+P9Ca2EfKR4jy2v7JH4ELGGOHJLda1Yttj1vQtQ/K2jQ5G3Z4jA/bd7bHa6F/fQVH1N1mNJ1JuJBC7IyXf6tpoNsWLNHmvNVduSQKU/of/Q/E/qm/4LI9IERfFHPbJ+kO7w777dzSAP7G017D6LOOGPllbPQtuokT9XOwtVhdqWn+DRPhTW2Twyfmo1xx3o3Q7FajqbqaDpzThNId279G1tEv4vj02gck9u3qQDUfFl7G9GSBxG4vYI777t4Jr67A78LWMzAcbVdFdk8QiCOt3YODub9gAYrv0HK6Y8ePJJlrXr1/PSW2dNhD1Jqk2P4o0vyHkNOQ0Pr+iW3f0IB+imv6sLOrMbBMFePCJS8vos8sh2lmzkjw67j5u3HM/q3Wj09oL8kRiTYW20v23ueG99p9SPRY3OnOX8VtPkA2l+LuAu6uPIPf1WMMZnLfHU1fr91t17rnVOtyNZOHhY7sqZtiSnBrGEdxur0PBugCau+FP0fWM2bUPCysLwWlpcJWzNe2xXBoeU/f7FZf4MFsePlRv4yBIPEB+agK596fvv6n6ra9VsdJ0xlBl7jBIG13vYe31U5McccvCT9f7JbZtmj15Nqec+PT8N2S1nzSF4Y0/dYqj6WQT7Kd051oNS1Q4mRC7GyR2Y42HUL4NDmua7EcglRvhFIx3SADa3CR/iV3sm23/Y2qq67Il+IunNj5lDmb67hvig8/TaHmvYn3W/DC53j16b7Td1t6UiIvI6CIiAiIgIiICIiAiIgq+ppzjaHLIO7BuH9kg/5KfiwDGxWRjs1oaPuAoKLruP8AatJkYexHmPs2xuP921nJNRmikiyJZJ2wna91nHZAwGi4PP6ZzwbaGjua+pXTHHyiWst8Osk52Lqkx7yMc8/e4PPev8x9x9JOZp8OiadpOTFG0SPliDjQ53xndZ7nk3yT2XLojTvydmaning8Rs7fK+xG7vdbXNdwOy0vUOms1PTIYomOH2aSOSN1U0NjI3C7v9HYA96PblenPOTk/C/ZiTpjmZbem36tkQgRt3txcdjOG7wDuO0cWweb8Xe5uB0H0nFntbPkhxjJDY42mt1nbueeCGgkEUbNfVodZ6rpL8rFZC+MbH5M+VPI3u1hLi1u70e5oqx2DR3AK1WkPP2wnyEna1nlLWsbtobR2I3bg035msodwTrLk8cb4+t/rpJN3tR9PYLNC+IjWQ7gyeF9jjaCHWNvrVNsE1YfxwVsupxWGx/qx9t+8sc2/wAN1/gsPo8rtW62yMiL842CL7PEHSOaC4mgGvDdzWgCQ7qJ9ebWq1B2RLHHFMIre+h4bnHja4WbaO0hjFjvuuh2XHkl8pb9O2p6NMiIvM2rOo9Gbr+jvxnuc1ry0ktqxtcHDuK7hd2FpzcTR2YwJLWRiIONWQG7bPpdLFHWdU1TqfKxsV+O1sDv9a13Y9uQDZ/cp3TnVORNm5OHlsY3JhYXtLL2vaAOe/1afqHdhRXe8ecx1v8AFnc26sX4cDDhDI87NY0fqslDR9eAKtXuF00yLRH4k8kmTG8kkzu3OHbgO78EWD3B7HtWT6c1PWuodLGRFJiBpJFPa8Gx34DSK/FbXp+PLjwj9sfG6UuNeECGhvFDkAk9z+KvLc5/6yiY69oz+J0LJpzSzHz8mKIn5PK6r70a8v4BTJ+i458TFjdNM77NIZQ5xa5z3F+87yRzz+KvdUmONpkr2/M1jnD7w0kLA9Bdb5Oqay2HK2VNGXQlrastJBHfnhr/AO59UxvJnLlL6F1Om26h0SLqDS3QSg0eWuHdjh2cPr/iCR2Kg4nSOPD0wMB+6SIEm3UHAlxdYIAognilWfEPqebRDDDjbTNJucbF0xrTfF8c837McokHXTsPoKPMmDXzSOexjQNoJD3AE+zQ1tn93qmOHJ4TXpb0Wzbl/wCG5GP4Iz8oQdvC3cV7fs19NtfRX46Ux4umn4MYLI3inOFFxJq3Enu7gfuA7ABZ6OPX5sTx/Ex2uI3CAsANexJHDvoXfeQu3T+tn6n0hlTBojycZp3tqwDR2uAPNEgijyC0jnudZTkv+UvfsTX0covh74EQa3UM5rQKa1s1AD2AAoBS9W6Eh1OCEmWVs8LGsGQHfnH7RQLz+s71sUb9VG+HnWR6gjdDPQyGeYUKEjPcD0IsAj2IPqaYWt5moa7qONG6PdCB9n3NoAn9ojkhL8WZXd9D5dGP8PI5c1suXkz5Wz5Wyu8v4gkkjgcWAfW1o9f0KDX8DwZm227aRw5p92n0P8D62sHk65rON1HFgl+L40rd7SGu21TzyasH82709lYdSa3qOgdPQOkdD9okn2OLWks2lri3vRuwLTLDktnzTfsSz6O6T4fvlwDjOz8h2Px+bIYeAQWjcRwAQKHbhW/8k4h1Dj5m9+7HiETG+WiA17bPF3Tz2rsFVjF18n9Ngj61If4bOV09Ua5nQ9ZQ4GK6IGSEPBlaa3DxS6yOw2s9B3U+fK6mU9/9+x1PZZa10TFqGp/aopJMaf1fEa3fUj396q/W1I0fpyTC1ETzZk87g0ta1+0MF1Z2gfNx3+pVA7qLUen9exoc7wJI8h2xph3W07mtvkDsXNsV2PB4pfc7WtSzetcnCxXwNETWuHitPYsjJ5ANnc/27K+PJZrc1r+PzNxLy/h7GM902LkTYhf8zYneU/cAQQLPa6HoAp/TXRkGhZbpy9807u8spsi+9fU+5s/WuFV6N1Hm4fVzdPzhE50jN0b4brs4833HkcOwII9QVC0zWNX13PyW48mM1sMro/zjXA1ucG9gb4H0Szls1cutJ8v0ejIs5peNqn2Kb7RNj+IW/wDlzG1xa082X2ASCaFD0v8ACr6e633aDkPzAGT4pIlYBW7khgAvuXeT7xfYhcfhW71235NuiznQ2bl6po/2jK2jxDuia1tUz0J9Tu7j6V7rRrOWPjdEuxERZUREQEREBERBxe0PYQRYPBHusvi6dG3WhHKAXNJfC8g3ydzg11ja4ut9+odI0WGOWqUHVdPGdD3p7eWuBog+nPob7H09iLB1jdJVJmFsOtudE2zDGzxmuc0Nla4yNYA5xoStp9WdpDy015XNm6Q2PNxCGyvsDZIwkhzTVW5p8wJHPm5IN2qbPgBJbKGxvaNzS5oEUj2tAxy/vsYxwB2/IXbaJcC0c8rBmdQbGJDGxgjfObfLINzpg117o9zQG7gQAXCgWt562Sz1RK1PSmwlsbdzm0S8Ek+lNDj+yQHi3cA+1kqNq2U4QuixADMdrLdwyJu0Bz5mkfs8AOBvgtvzLjJExz8R43GPLeY6lkyCQPCmkZuY+Wv1WgtI9Xdr45OxQMSfHm/NMZLUMoAY1n+shkaKEe5ji2MbRZcw2CCVZ1rYptKxIcdkeFCZS0tc8SxFu6Yu2jxRbjDNA5pLdpDizY2+4K0+hRHNzfGJDmsFMcAAHk8ueB6B581c+VsJB5Kg6ZgSZsAit3hD5i8epHna0Eb2xk3bHkuPIdtbQfrYIRBEGt7D/sn7yeVOTMkdiIi4NPPOlsqPF6/1MyPawEtrc4C+T7qLgzt1f4kZk8J3xR45aXjlpOxoFH1sh1H12Fa7O6LwM/LdLJAHPebcdz+T+DqVjp2j4+mYZihiaxjvmDR81iiSe5NcWV6by492b3Zpjxryzobp/G1Lp9skubNA7cRsZkMYODwdpaTZXpvTeDHp2lCOKZ8zQSd73h7jZsjcABx2Vb/IDTf9mb/fk/6lb6Po8Gi4xjgZsYTuI3OIugCeSa7BTm5ZnvVpjjp91z/0Sf8Aqn/8BXk0WI+L4d4efF+kxJnO+9pmNg+43Bv4Fy9knibPC5jhbXAtcPcEUf4KDjaJj4ukHFZGBCQ4Flkgh17uSb5srPHyzCa/FcsdvPMB/wDKjUtR1Ig+HFA+HHsdvzZv7jRJ/wB8qPNx3j4dafkAFzIZpN4/pTHbfsLbtv3cF7BhaJj4GmOx44w2J17mgnncKdzd8jhcsLSIMHTPszI2iHkbD5gQ4kuBu7BJPf3XX/sSXqe8/bWmfB0w9Q4s2mfaRPH4VWXFwFfQjuHeld74Xl+isOZo+tZgBEUofsv1t73kfgHN/ety74c6Y6ff4HrdCSQD927t9Oyv3aXC7TDjeG0Qlu3YBQr1HCxjyYYT5d96XVvq84/k/JkdHYWfi2MrHjB4HMjQTxXqQL49QXN5sVI+GGo/lfqfOyK2+I1jqu6PN8+oteiYOGzT8RsUbdrGCmtF8D8VG0/RMfTMqSWKJrHycyEX5uSe10OSe3ureeXHKX9P3PHuMbrX/vPhf1B/4clc/jE3dpGMCaByACfbyPWwm0aCfWGZbowZ427WPs2B5uKuv13fvXzWNFg1uBrJ4w9rTuaCXCjRF8EehKk5Z5Y36Q8eqyMHSeFHO1w1LJJDgQDlxkGj2I28gro6hi8f4v4jCSN2MRbSQRbMnkEcg/UK/wD/AA/0z/Zm/wB+T/qVtJouPLqzMosuaNuxjy51htOFd6PzO5Pur8ab3u3qni850DTfs/xC8DUJZZZY/NhukeS1/JIPPO7iwBxua7uQFMiwjqHxM1KJsj4nOgbtewkOadsBBsG6vuPUWFutT0XH1WRjpow50Z3RushzTYPDgQRyAfwC5QaPBBqz8prAJpBte+z5gA0AVddmt/cl599++tHi8/8AhxitHU2QMt0js+LgeI8uGygC5l8k0e5/Vc2qsqt6c0aDVdVzjNlS45bkOAEczY91vdybBul6hPouPkaozJdGPGZw2QEh1c8GjyKJFG+5VZP0Np2RO57sdpc4lzjufySbJ+b3Wvjzdvc3pPF3dKaVDpUEjYcmTIDnAkyStkLeOwIAoLG9eaJDkde4YI4yTUwHG/aRX4kU0/QBbvRensbQ3OOPGI99bqc43V1wSe1n967szSIM3OinkYHSRcxus+W+/ANH8Vzx5fHO5brVx3NJnEMfoGgfcAB/kouJqTMuYtFgj3Hfkj8OQRzXyu/ZNSpGCSMtPIIo/coeFpbMOYuHdxLj25cbtxru/ki/bj0XGa00nIiKAiIgIiICIiAiIg654Gztpwv29x9Qe4P1Cqv5PthNxPdH9GlwaP7LXNBP1dZVyistgp/yVOe+U4j22gfxBB/iueNoMUUoe7c9w7F7i4i+43El+0/skkK1RXyqafGNDGgAUBwAPRfURZUREQEREBERAREQEREBERAREQEREBERAREQEREBERAREQEREBERAREQEREB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9" name="AutoShape 12" descr="data:image/jpeg;base64,/9j/4AAQSkZJRgABAQAAAQABAAD/2wCEAAkGBxIHBhQRExQWFhUWGSEYFBgXFhkeHRgdIhofIRgeHxwkHjQgHBomGx8dITEjJjUsLi4uGSAzODQsNygtLisBCgoKDg0OGxAQGywmICQvMTYsNyw0LzQsNDQ4ODQ3NCwvLCwsLDQ0LCw0NDYsNCw0LCwsNSw0LC4sLCwsLCwsLP/AABEIAJkBSgMBIgACEQEDEQH/xAAbAAEAAwADAQAAAAAAAAAAAAAABAUGAgMHAf/EAEYQAAEEAQMCBAMDBwgIBwAAAAEAAgMRBAUSIQYxEyJBUQcyYRRxgRUjM0JSkaEWYnJzgpKxwTZDVIOys9LwFyQ1N3Sio//EABgBAQEBAQEAAAAAAAAAAAAAAAABAgME/8QAKxEBAQACAgECBAYCAwAAAAAAAAECEQMhEjFBEyJR0WFxgZGhwULhBBQy/9oADAMBAAIRAxEAPwD3FERAREQEREBERAREQEREBERAREQEREBERAREQEREBERAREQEREBERAREQEREBERAREQEREBERAREQF1TZDYHNDjW921v1NEgfTgFdqp5siTKz5Gxta7wiGeckNDy1ry48Ena1zA0DuXOHHcWTY7tOnkdnzNf2NPjv9VpttfvZv8A95XorJUGnQOlzIpJSTO0PbIQXBjgxzgCI9xaL3hwu3AGr7q/Vy9UgiIsqIiICIiAiIgIiICIiAiIgIiICIiAiIgIiICIiAiIgIiICIiAiIgIiICIiAiLqmyGQEbnNbuNN3ECz7C+5QdqpNZyDp0p8Ph0vLjt3eYANBA4txtoNnswcdyLTMn+zw2BucSA1t1bj259B6k80AT6Kq1AHUtGia4VLLTQ5j3M2P2lziHDzADaaHqQAe9jWPqlR9H1B/5T8N799ijewE0NxcGgA0NzQfvBobqFmzWYpHkNEjgP1mxPc02LBBANij37KjGMyDOYC0tbRbUYjhve5otrQ4SiOxZuySB6d+OXjm3xkFzo42xtPcl22XY6h3cQIroep4pdLjKjRHUmgXslr38J/wDhW7+CN1EScsjke31cAAP/ALEE/hapj4UX6oBs7dzYQa3Hb87hIKFe3bhd+U9kzrkrg1uqD1AeBbyeKdQA9u6x4xVi7VomAl3iNA7l0UgA9+S2qHupcUjZow5pDgexBsH8VTY7PGb/ADDxTWuLSOxHklLBx9PwUjQJCcVzXd2u5+8gF/8A+hePwUsgtEXVj5LMndscHbXFjq9HDuD7FdqyoiIgIiICIiAiIgIiICIiAiIgIiICIiAiIgIiICIiAiIgIiICIiAo2dijLhrgEHcwkXRojt6ggkEcWCRYUldGbiszcV0bxbXCj/373yrBQzwyxSNbtDG7qaATtaXNc1u136oO7bXqS07W87vkzJXuZ4Z3eG1zoWUBbonMHzehka57b7Brwa732ZunSsh8NjaFVvjpoHs4x3tDh/NBJIsFi6cOK8bZI6nOc2GcDjbta0Or1Ak/Nj32vaeD26z6smQ9rnSmLnYBM9gY1nuRu3AvdKSwjksFVdesrKidj6lZcAyVjiS4tFOBZ5bLaI23Qq/K7n26otSZjxYoO57zGGPa1pcaLAT5RyTuDbq9ofZocrpys2T8khr9kIYwEyukLnx7fL4hawFrW3dkvqg4Hi01RKjkLBTHbm+zH9vvEUP+K+iV4mdV8tY4gFwJNva7tFuumx8BoUQteYpJHZDdsTi19/aGciuLE9HuAOObUSZk7Msy7XuazyFseRM6gQCd5rxmONscGhpFAc+a01sWbwHybpBXoN4bf75IW3+9fIc0YOok1uY/5nAtOxvLtx5qvEM112r6L5hbs1gfEG9r4zJuB92wtcLBG4cGjyomCJnPbLIA4kN3kvcfzUnmALCNo2jdHuuyQTQDqDQmY2c3CzXCuT4gcLHmLHtdu5oNH511k/zfoFY4WVLkZhBDNjRTq3Hz2KaHGroXfAo0Oeao9Nym5+KJXNFhrTcjzHtaBQcatwLj5rcBYLRzS0OlSOlxBuiEQBpjQT8o7Gi0Fv8ARIsfwWcppYmIiLmoiIgIiICIiAiIgIiICKs17XYdBx2vmLvO4MYGtLnOcewDRye3+HurGJ/iRg0RYuj3H0P1V1dbHJERQEREBERAREQEREBERAREQEREBERBW5OnuOSZGuLt1Wx8jw0VxbSD5PqKN0O3JOY1DHkOobQSHlu14e7ybQQ7eT4jn7oztPcA72t8u4OG1nl8GBzu9Amh6/T71jpJD4Bkf44EnnM8DdxjAcfBNAlxY475aLHt89Gg0Lrx2s1KxceBzJsdry2Rha1wa4xymqdGQ5pFREXQaNgG4ejlT42bBm6vJjRTPypZYnRPNRtaI+9OkA2ue0ueQ5gI/OOsE8qt6pkzNSifhwHeIWD7XKLaHCrYzzOJA2C3CzZsE02jmvhtkjH6uiBBIkDo+PTcO/8ABenHi+S5bYuXel7pfWUerZbMZuLJtlmbI0Cdp84ex7CR4Y8rSwGr7X34rSQZMbeoJOXuyN2+XGc9jDucI2tfw4tc1kDQQAXEeY1uIrG/DLCbL1VJOxhLMdj3saOTZtsbRfclpdV+yyuo5csuryTPJbN4hc4td8rt36rgfQ8Ag+gpdbw45ZXHHrpPKybr1/Azhn5T3whwkbRb5XXM0tbT5SG+HFK/u0EguaWbhVAcMXIfksEYBkh2NbM7a8B5aXboi0Nc5osnfYoUYzzu2wemepzqvT7y6SCF7Hj7VJM0baobXhtgbn7Q3k0C0muzTe4pZJqEczmBzJ75dHXmDg0ODXcjeNjgPQCQ93LzZTxtljc7TsWZsme0iFrySbkY/f4Xe7LmgN542tO7keWrIvF8AoL6vNbttiOoetsrRMiW9Pc6GN1CYylrXAkAH9Easmu6kdP9W5Oqvt+A6KIxmRspkLmu4BaB+bHzD1XP4p/6DT/fH/zmKdoP+guP/wDEZ/yQu/yfDl8e969/ux35erPaZ15m6riCWHS3PYeNwyRVjv3iV9B1I7F0F+VmwfZdrqDN+9zu1V5R5ibAH0skemI+H+nalldNtdjZjIY9zqYYWON3ybLb5K5/EzFycfprFGVL49TO8R7Wht2Ds4AABDdwtdcuPC5+E16/jv8AnpJbra+werNQ1aHxcfTriPyF87WF49wCP48j6lc9c65foukY80mI4Olc5r43SbTHtNGjs819x2BBC12JIyXEY6MgsLQWFvbbXlr6UsN8U4xLmac1wBa7IAcD2ILmAg/QhcsPDLOS49fr91u5PVrfyzHN0+cyLzs8N0jeaumk0ePKbFH2Nqnxetov5Ht1CZnhhxc1sbXby5wc5oDTQskNJ9KF+1rI5pf0Hk5GI7c7Dyo3+A7k+G8sIr39mn3G137Soc4V0Vpbn/oRLMJPb9NY49fIH/xXXH/j438revy1ekudbgda6g/D+0DTHGCtwPi+Yt99u3dVc3VfhyriPrOLK6TkzoWl/hjzRuO0h3HlJo1wbsWtI14dGHAjbVgg8V737UvF9Hp+ka2+P9Ca2EfKR4jy2v7JH4ELGGOHJLda1Yttj1vQtQ/K2jQ5G3Z4jA/bd7bHa6F/fQVH1N1mNJ1JuJBC7IyXf6tpoNsWLNHmvNVduSQKU/of/Q/E/qm/4LI9IERfFHPbJ+kO7w777dzSAP7G017D6LOOGPllbPQtuokT9XOwtVhdqWn+DRPhTW2Twyfmo1xx3o3Q7FajqbqaDpzThNId279G1tEv4vj02gck9u3qQDUfFl7G9GSBxG4vYI777t4Jr67A78LWMzAcbVdFdk8QiCOt3YODub9gAYrv0HK6Y8ePJJlrXr1/PSW2dNhD1Jqk2P4o0vyHkNOQ0Pr+iW3f0IB+imv6sLOrMbBMFePCJS8vos8sh2lmzkjw67j5u3HM/q3Wj09oL8kRiTYW20v23ueG99p9SPRY3OnOX8VtPkA2l+LuAu6uPIPf1WMMZnLfHU1fr91t17rnVOtyNZOHhY7sqZtiSnBrGEdxur0PBugCau+FP0fWM2bUPCysLwWlpcJWzNe2xXBoeU/f7FZf4MFsePlRv4yBIPEB+agK596fvv6n6ra9VsdJ0xlBl7jBIG13vYe31U5McccvCT9f7JbZtmj15Nqec+PT8N2S1nzSF4Y0/dYqj6WQT7Kd051oNS1Q4mRC7GyR2Y42HUL4NDmua7EcglRvhFIx3SADa3CR/iV3sm23/Y2qq67Il+IunNj5lDmb67hvig8/TaHmvYn3W/DC53j16b7Td1t6UiIvI6CIiAiIgIiICIiAiIgq+ppzjaHLIO7BuH9kg/5KfiwDGxWRjs1oaPuAoKLruP8AatJkYexHmPs2xuP921nJNRmikiyJZJ2wna91nHZAwGi4PP6ZzwbaGjua+pXTHHyiWst8Osk52Lqkx7yMc8/e4PPev8x9x9JOZp8OiadpOTFG0SPliDjQ53xndZ7nk3yT2XLojTvydmaning8Rs7fK+xG7vdbXNdwOy0vUOms1PTIYomOH2aSOSN1U0NjI3C7v9HYA96PblenPOTk/C/ZiTpjmZbem36tkQgRt3txcdjOG7wDuO0cWweb8Xe5uB0H0nFntbPkhxjJDY42mt1nbueeCGgkEUbNfVodZ6rpL8rFZC+MbH5M+VPI3u1hLi1u70e5oqx2DR3AK1WkPP2wnyEna1nlLWsbtobR2I3bg035msodwTrLk8cb4+t/rpJN3tR9PYLNC+IjWQ7gyeF9jjaCHWNvrVNsE1YfxwVsupxWGx/qx9t+8sc2/wAN1/gsPo8rtW62yMiL842CL7PEHSOaC4mgGvDdzWgCQ7qJ9ebWq1B2RLHHFMIre+h4bnHja4WbaO0hjFjvuuh2XHkl8pb9O2p6NMiIvM2rOo9Gbr+jvxnuc1ry0ktqxtcHDuK7hd2FpzcTR2YwJLWRiIONWQG7bPpdLFHWdU1TqfKxsV+O1sDv9a13Y9uQDZ/cp3TnVORNm5OHlsY3JhYXtLL2vaAOe/1afqHdhRXe8ecx1v8AFnc26sX4cDDhDI87NY0fqslDR9eAKtXuF00yLRH4k8kmTG8kkzu3OHbgO78EWD3B7HtWT6c1PWuodLGRFJiBpJFPa8Gx34DSK/FbXp+PLjwj9sfG6UuNeECGhvFDkAk9z+KvLc5/6yiY69oz+J0LJpzSzHz8mKIn5PK6r70a8v4BTJ+i458TFjdNM77NIZQ5xa5z3F+87yRzz+KvdUmONpkr2/M1jnD7w0kLA9Bdb5Oqay2HK2VNGXQlrastJBHfnhr/AO59UxvJnLlL6F1Om26h0SLqDS3QSg0eWuHdjh2cPr/iCR2Kg4nSOPD0wMB+6SIEm3UHAlxdYIAognilWfEPqebRDDDjbTNJucbF0xrTfF8c837McokHXTsPoKPMmDXzSOexjQNoJD3AE+zQ1tn93qmOHJ4TXpb0Wzbl/wCG5GP4Iz8oQdvC3cV7fs19NtfRX46Ux4umn4MYLI3inOFFxJq3Enu7gfuA7ABZ6OPX5sTx/Ex2uI3CAsANexJHDvoXfeQu3T+tn6n0hlTBojycZp3tqwDR2uAPNEgijyC0jnudZTkv+UvfsTX0covh74EQa3UM5rQKa1s1AD2AAoBS9W6Eh1OCEmWVs8LGsGQHfnH7RQLz+s71sUb9VG+HnWR6gjdDPQyGeYUKEjPcD0IsAj2IPqaYWt5moa7qONG6PdCB9n3NoAn9ojkhL8WZXd9D5dGP8PI5c1suXkz5Wz5Wyu8v4gkkjgcWAfW1o9f0KDX8DwZm227aRw5p92n0P8D62sHk65rON1HFgl+L40rd7SGu21TzyasH82709lYdSa3qOgdPQOkdD9okn2OLWks2lri3vRuwLTLDktnzTfsSz6O6T4fvlwDjOz8h2Px+bIYeAQWjcRwAQKHbhW/8k4h1Dj5m9+7HiETG+WiA17bPF3Tz2rsFVjF18n9Ngj61If4bOV09Ua5nQ9ZQ4GK6IGSEPBlaa3DxS6yOw2s9B3U+fK6mU9/9+x1PZZa10TFqGp/aopJMaf1fEa3fUj396q/W1I0fpyTC1ETzZk87g0ta1+0MF1Z2gfNx3+pVA7qLUen9exoc7wJI8h2xph3W07mtvkDsXNsV2PB4pfc7WtSzetcnCxXwNETWuHitPYsjJ5ANnc/27K+PJZrc1r+PzNxLy/h7GM902LkTYhf8zYneU/cAQQLPa6HoAp/TXRkGhZbpy9807u8spsi+9fU+5s/WuFV6N1Hm4fVzdPzhE50jN0b4brs4833HkcOwII9QVC0zWNX13PyW48mM1sMro/zjXA1ucG9gb4H0Szls1cutJ8v0ejIs5peNqn2Kb7RNj+IW/wDlzG1xa082X2ASCaFD0v8ACr6e633aDkPzAGT4pIlYBW7khgAvuXeT7xfYhcfhW71235NuiznQ2bl6po/2jK2jxDuia1tUz0J9Tu7j6V7rRrOWPjdEuxERZUREQEREBERBxe0PYQRYPBHusvi6dG3WhHKAXNJfC8g3ydzg11ja4ut9+odI0WGOWqUHVdPGdD3p7eWuBog+nPob7H09iLB1jdJVJmFsOtudE2zDGzxmuc0Nla4yNYA5xoStp9WdpDy015XNm6Q2PNxCGyvsDZIwkhzTVW5p8wJHPm5IN2qbPgBJbKGxvaNzS5oEUj2tAxy/vsYxwB2/IXbaJcC0c8rBmdQbGJDGxgjfObfLINzpg117o9zQG7gQAXCgWt562Sz1RK1PSmwlsbdzm0S8Ek+lNDj+yQHi3cA+1kqNq2U4QuixADMdrLdwyJu0Bz5mkfs8AOBvgtvzLjJExz8R43GPLeY6lkyCQPCmkZuY+Wv1WgtI9Xdr45OxQMSfHm/NMZLUMoAY1n+shkaKEe5ji2MbRZcw2CCVZ1rYptKxIcdkeFCZS0tc8SxFu6Yu2jxRbjDNA5pLdpDizY2+4K0+hRHNzfGJDmsFMcAAHk8ueB6B581c+VsJB5Kg6ZgSZsAit3hD5i8epHna0Eb2xk3bHkuPIdtbQfrYIRBEGt7D/sn7yeVOTMkdiIi4NPPOlsqPF6/1MyPawEtrc4C+T7qLgzt1f4kZk8J3xR45aXjlpOxoFH1sh1H12Fa7O6LwM/LdLJAHPebcdz+T+DqVjp2j4+mYZihiaxjvmDR81iiSe5NcWV6by492b3Zpjxryzobp/G1Lp9skubNA7cRsZkMYODwdpaTZXpvTeDHp2lCOKZ8zQSd73h7jZsjcABx2Vb/IDTf9mb/fk/6lb6Po8Gi4xjgZsYTuI3OIugCeSa7BTm5ZnvVpjjp91z/0Sf8Aqn/8BXk0WI+L4d4efF+kxJnO+9pmNg+43Bv4Fy9knibPC5jhbXAtcPcEUf4KDjaJj4ukHFZGBCQ4Flkgh17uSb5srPHyzCa/FcsdvPMB/wDKjUtR1Ig+HFA+HHsdvzZv7jRJ/wB8qPNx3j4dafkAFzIZpN4/pTHbfsLbtv3cF7BhaJj4GmOx44w2J17mgnncKdzd8jhcsLSIMHTPszI2iHkbD5gQ4kuBu7BJPf3XX/sSXqe8/bWmfB0w9Q4s2mfaRPH4VWXFwFfQjuHeld74Xl+isOZo+tZgBEUofsv1t73kfgHN/ety74c6Y6ff4HrdCSQD927t9Oyv3aXC7TDjeG0Qlu3YBQr1HCxjyYYT5d96XVvq84/k/JkdHYWfi2MrHjB4HMjQTxXqQL49QXN5sVI+GGo/lfqfOyK2+I1jqu6PN8+oteiYOGzT8RsUbdrGCmtF8D8VG0/RMfTMqSWKJrHycyEX5uSe10OSe3ureeXHKX9P3PHuMbrX/vPhf1B/4clc/jE3dpGMCaByACfbyPWwm0aCfWGZbowZ427WPs2B5uKuv13fvXzWNFg1uBrJ4w9rTuaCXCjRF8EehKk5Z5Y36Q8eqyMHSeFHO1w1LJJDgQDlxkGj2I28gro6hi8f4v4jCSN2MRbSQRbMnkEcg/UK/wD/AA/0z/Zm/wB+T/qVtJouPLqzMosuaNuxjy51htOFd6PzO5Pur8ab3u3qni850DTfs/xC8DUJZZZY/NhukeS1/JIPPO7iwBxua7uQFMiwjqHxM1KJsj4nOgbtewkOadsBBsG6vuPUWFutT0XH1WRjpow50Z3RushzTYPDgQRyAfwC5QaPBBqz8prAJpBte+z5gA0AVddmt/cl599++tHi8/8AhxitHU2QMt0js+LgeI8uGygC5l8k0e5/Vc2qsqt6c0aDVdVzjNlS45bkOAEczY91vdybBul6hPouPkaozJdGPGZw2QEh1c8GjyKJFG+5VZP0Np2RO57sdpc4lzjufySbJ+b3Wvjzdvc3pPF3dKaVDpUEjYcmTIDnAkyStkLeOwIAoLG9eaJDkde4YI4yTUwHG/aRX4kU0/QBbvRensbQ3OOPGI99bqc43V1wSe1n967szSIM3OinkYHSRcxus+W+/ANH8Vzx5fHO5brVx3NJnEMfoGgfcAB/kouJqTMuYtFgj3Hfkj8OQRzXyu/ZNSpGCSMtPIIo/coeFpbMOYuHdxLj25cbtxru/ki/bj0XGa00nIiKAiIgIiICIiAiIg654Gztpwv29x9Qe4P1Cqv5PthNxPdH9GlwaP7LXNBP1dZVyistgp/yVOe+U4j22gfxBB/iueNoMUUoe7c9w7F7i4i+43El+0/skkK1RXyqafGNDGgAUBwAPRfURZUREQEREBERAREQEREBERAREQEREBERAREQEREBERAREQEREBERAREQEREB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" name="AutoShape 16" descr="http://www.seeklogo.com/images/F/Fundacao_Edison_Queiroz-logo-9A6B4ED3DC-seeklogo.com.gif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AutoShape 2" descr="data:image/jpeg;base64,/9j/4AAQSkZJRgABAQAAAQABAAD/2wCEAAkGBxQSEhQUEBQWFRUUFhoVFBYUFxwZFBQZFRcWGBgXFhgYHCggGBolHRQXITEkJSkrLi4uFx8zODMsNygtLiwBCgoKDg0OGxAQGzQkICQsLCwsLCw0LDQtLC8sLCwsLCwvLTQsLCw0LCwsLCwsLCwsLCwsLCwsLCwsLCwsLCwsLP/AABEIAK4BIQMBEQACEQEDEQH/xAAbAAEAAgMBAQAAAAAAAAAAAAAABQYDBAcBAv/EAEwQAAEDAgIFBgkKBQIDCQAAAAEAAgMEERIhBQYxQVETImFxkbEUMjNSc4GhstIHIzRCVHKCksHRFmKTosJT8CSUpBVEY2Sjw9Ph8f/EABsBAQACAwEBAAAAAAAAAAAAAAAEBQECAwYH/8QAPREAAgEDAAYGCAQGAgMBAAAAAAECAwQRBRIhMUFRE2FxkbHRBhQiMjOBocEjUuHwFTRCU3KiJPEWYpJD/9oADAMBAAIRAxEAPwDuKAIAgCAIAgCAIAgCAIAgCAIAgCAIAgMUE4ffDuNiDtB4Ebv/ALWWmjWM1LcZVg2CAIAgCAIAgCAIAgCAIAgCAIAgCAIAgCAIAgCAIAgCAIAgCAIAgCAIAgCAICM0pQPJ5WnfglAtnnHINzZB3EZi5XSE17stxFr0Jt9JSeJfR9T8zXodYmF3J1A5CYbWvNmnpY7YQtpUXjWjtRypX8HLUq+zLk/syaa4HYuJPTyeoAgCAIAgCAIAgCAIAgCAIAgCAIAgCAIAgCAIAgCAIAgCAIAgCAIAgCAIAgNHS2io6hhbI0Hgd7T0HaFrUdVQfRS1ZcH+hyq29KssVI5RTqfR0sOIUlQ5paSCx+bRbcRbLsVLL0jrUKip31D5x49a4PvIsNFYi3Z1n2Pal1dRnZrRWRZVEAePOZkevK47lc0L7R1yvwqyT5S2P64I7raQoPFWlrLnH9v7G/Ta9Uzsnh8f3m3H9tz7FNdpPetpmOmbfOJpx7UStPrFSv8AFnZ6zhP91lydGov6SXC/tpbpo34qhrs2ua7qIPcubTW8kRqRlueTKsG4QBAEBoaS0xFT25YuaDsdgcW9V2g2PWukKcp+6Rq93TofEylzw2voRjtdaTc5zupjsu0Lf1aa3+JG/its9zb+TJCl07BI1zmyCzQS7FdpAG8h1jZcnB5x4bSVC6pSi5J7FtedniRmgtNPmqZA5rmxvjDob+a0kEkbicQPqCx0lGScack5ReJdTZHt61WdZucWoyWY9i88llWCwCAIAgCAIAgCAIAgCAIAgCAIAgCAIAgCAIAgMVVOI2lztgts6SB+qyll4NJzUI6zMqwbkNp3Q3K/OQnBM0ZH6rx5rxvHTuWtSlSr03SrR1ovvXWuTItajPPS0XqzXc+p9XgQFDpW7jFMOSlabFp2H7p3rxulvR6raLpaPt0+fFdq+/eSbHS0K0uiqrUmuHPsNqo0fFJ48bXHiRn2qot9IXVvspVHHsezu3E+taUK3xIJ9qI6bViAjIOb0h1++6uKPpXpGDWtJSXWl4rBWVPR+ymniLXY398modVAM2SkHdl+oKs4+mc906K+T/Qhf+MQTzGo18jBM2upucyV7hxDi8Dra6/crqy0/o+8eq/YlylhfXcQbjR2krRa0JOS6tv0ZI6H17c04att8/HaLEdbd/qVrO0UlrU2aW2mpRercL5+aLzR1TJWB8bg5p2EKDKLi8M9BTqRqRUoPKZj0lXiBuN4cWDxi0Xw9JAzt1LMIOTwjStWjRjrS3cccCD0lrTRPYWPcZGuGbWtd35WK7Rt6sXlbCBW0jZzjqSeU+GGVqge5sp8DieYXZkTWFjxDs8tnFVOno2NakvWaqjOO5x2vswjlo116dV+rU26b362z5p/9ljDbjntGe0bR7Rmvnjn0c80pPt3P6M9bq6yxNIwVtMXYXRvMcjDdjh7Q4b2ngp2i9JysqrljWUveXk+ZHu7Xp4LVeq1tT/fDqN/RGsBLxDVNDJD4jh5OXq4HoXvbW6o3dPpKDzzT3rtX3KqNapTmqVdYb3Ne7LyfUywrsSggCAIAgCAIAgCAIAgCAIAgCAIAgCAIAgCAi9ZyfBZiNoZi/KQf0XWj8RES/z6vNrlnuJGKQOaHDYQCPWuTWHglRkpJNH2hkitOaBiqm88WeBzXjxm8OsdC6060qe7dyId1ZU7he1v4PiioSVFRRODKsF8ZybI3P27+o59apdIejlvd5qWnsT4x4Py+WwjUNJ3NjJU7r2ocJLf+vj2k3BM17Q5hBB2ELwdehUoVHTqrElwZ6elVhVgpweUzIuJ0CAjNJ6EjmBNg15zxAZ36eKudG6curJpRlrQ/K93y5fIrb3RVvdJuSxLmt/6kNojSMmjpsEnOjdm4A5W89vSP0X0S0vKOlKHS0tjWzD3rq8jyq6bRNfo6m2L5ePbzLhW6zRxW5Zp5OQXjkZzmSNO48HcQkaEpe7v5FrV0jTp/EXsvc1tTKWagCcu0fG4sO1r282/8p2gdZXLSdG1qUNW9qauNzTw+7j3MrLatUhXcrGDcXvTWzv4d5aKOSQj51gYeh2L9Ml8yu6dtCX/AB5uS61j77foezt51pR/FiovqefsjYUQ7mGGZsgNsxcgg7iNoIXetQq28kprGUmutPc0znTqwqpuLzwZryaLYWOZmATiGebTtu3gpdPStxCvCun7UVjtXJ8zhUsqU6cqb3Pb2Pq5Ejq9ppxf4PUi0oF2P+rK0b/vW29RXv7W5pXdFVqXzXGL8uRU051KVToK2/g+El580WJdiWEAQBAEAQBAEAQBAEAQBAEAQBAEAQBAEBjqGAtcHbCCDfZYjNYba2reayipJp7iA1MrPm3U7zz4Dhz2lh8U/p6glOvG5pQuI7prPY+KIdnmnrW8t8HjtXBljWScEBhrKVkrCyRoc120H/e1ZjJxeUaVKcakXGaymUPSOjJtHuL4ryU5OYO1nXw6+1aX9hb6UpqNT2ZrdJb/ANV1FLF3Gi5OdP2qb3rl++feSWjq9kzMTD1je08CvnWktG17Cr0dVbOD4P8AfI9RZXtK7p69N9q4o21XksIDS0ro1s7MLsiM2u3g/srHRmkqthW6Sn81wa/e4h31lTu6XRz+T4oj9UXhxloakXabloPEG5DeHnD1r6cq6r0oXVLc0eWsoKE6ljW243fv6isD6CUMcS+B9+T85tiMvVdVWktDUdJQdSmlGqt74Pt8+BIpXdXRlVU5vWpPdzROBfNpLVbT4HrU8grAIrReiBWQiaOR0U1y1xZ4ri07XAbyLL6vCjSp0o0JQUoYWE9uM8jyUaMrlOtCbjPLTa44eNq7D7M1RBII6lmJpIDZYwcJvsxcF57SPo3QdKVa0lhra4vlxw/AnUNJXFKqqVzHKexSX3NgUz5qqABpwRHlXP3XsQGg9feuPotSio1a2tt93H1yd9Iqc61OCWxPWb+TWC4L05sEAQBAEAQBAEAQBAEAQBAEAQBAEAQBAEBgrmXjeOLHDtBW0XiSZzqrNOS6mc/jqnRtgrGZlrQyYD6zdh/X2Kl0fWja39fR89kZSbj1N7cfNFfV15W1K+htcViXWuPcX+hrGTMbJGcTXC4P6HgVdSi4vDLClVhVgpweUzYWp0CA8c2+1Bgo+n9W3wP8IohszfEOG/CN46Oxd5qld0nQuFlPj9+0o7i0qWtT1i14b4/vh1Huh9MsnFhk8C5b+oO8L59pjQVbR71/epvdL7Pz3F9o3StK9WFslxXkSaoi0CAr2skfJPjqWZPa8A9Nrkd1l7P0TvZupKzk/ZabXUzzunqCgo3cPei1nrRI63Wmlo2jMOJf6rNK9JVuPVbatV5L67kRruCuK9vDm8/LYyQXyg9WEBFaAmFLWuiJOCcYm8A4k2HeOxfS9EXTvbBSa9qHsvrXBnl5xVpfuGdlTaupl6UwsjwBYUUtwPVkBAeE2QHNNYNcpZHltO7k4xkCPGf0k7h1Kzo2sUsy2s8pe6Xqzk40niP1ZG0Gs1TE7EJXOG9rziae3Z6l1nbwksYIlHSdxTlnWz1M6hoXSIqIWStFsQzHAg2I7QqqpBwk4nr7auq9JVFxN5aHcIAgCAIAgCAIAgCAIAgCAID4lFweo9yIxJZTOd6nyh0L43Z4XbDwcP8A9XmPS+g6d3CvHZrR39cX44aIXo1WU7eVN8H9H+uT5ZHUUDzJT8+Im7mdHSOPSFbaK09b3kI0bl6tRLGXufz59T+RGurG4sajrW3tQe+PL980WvRWttPNYY+Td5smXYdhVxO2nDhk7W+lLetszh8mTjJAcwQeorhhlgpJ7j6QyeFAVbT2qzJHGSncIptoANmuPSNx6V3hWzHUqLWi+ZVXWjlKXSUHqzXLiaOjNIOJ5KobyczdrTliHnN4+peG05oJ2n49DbSf+vb1dZZ6N0k634NZatRcOfWiTXmi4I3WKm5SB43tGMdbf9lW2g7p299TmuLw+x7CBpS3Ve1nB8s920UETncjI/6tOxjRwJzcfY0K79I9KU5QlaUnn28yfDZuS+e8h6MtJ5hXqcIJJeLJJeOLsICva3x2bHIBzmP27+I9oXrvRCu1czo52Sju61+h570ip/gRqpbYtbf31nQaaUPY1w2OaHD1i69U1h4JMJKUVJcTKsGwQBAYK9hdFIG7SxwHWQbLMXho51U3CSXJnELK+PnzCA6j8n0ZFG2+97iOq9u8FVN2/wAQ9jodNWqz1llUYtAgCAIAgCAIAgCAIAgCAIDneuuscgn5OCQtEYs4tPjOO3s2dqsbagtTWkt55nSukJqr0dKWMb8czoMR5o6h3Kve89LHcjmelIHUFWSATG+5HS0nMdYP6cVvf2UdJWbpbpLc+T8nuZ5pTnoy911ti/B/dE/SaRilF2PB6L2PYc180utF3dq9WrTfalld6PY29/bXCzTmuzj3GtWaIp33LmtHEg4e5S7TTGk6KUKUm1yaz9ska40ZY1nrVIrPPOCIqKWki2TyX4RuBPsHevTWmkNO3GMUY45yTS+rz3Io7i00VQ//AFfZF5+x96K0pV4h4Jy8rBtEoDgRfzt3avQ06c9T/k6ql/65+5Dp3FbXXquvKPHWx4kprPri5pMVNk8ZPfkcJ3tbuJGy62oWqa1p7jvf6WlF9FR38X18kRFFq9LIeUnkc1xzyN3+s7l56/8ASyhRk6dtDXxxeyPy4s6WugK9X8S4m4t9/eTjtG4mhskj3lviPdbHGR5rgL+o3VBU9J7qb2Qilxjh4kuTy/Au1oinq4lNtrc3jMex48TNTSOHNk8bc4eK4Df/ACnoVRc06Ul0tDZHjF74+a5PvJtGdRPUq7+a3PyfV3GwRfaoabW1ElrJ6sAIAgI3T9I6WEsYASSDmbAWVtoS8p2d5GtVeEs7lneV+lLadzbSpQ3vBbNE0/JwxsviwMDSeNgvoUpazcuZEoU+jpxhnOFg27rB1CAIAgKhrBqS2Z5kheGOcbuaRzSeItsUylduKxLaUl5oeNaevTeG9/I0KD5P3YgZ5RhG0MBuei52LpO92eyiPR0E1LNSWzki9U8LWNDWABrRYAbAAoDbbyz0MYqKUY7kZFg2CAIAgCAIAgCAIAgCAICC1t06KWLm2Mj8mDhxcegd670KPSS6iu0jeq2p7Pee7zOTOcTcnMnMk7STvVvwPGNtvLO5weK3qHcqJ7z6FHcjW0poyOoYWSi43bi08QdxW0KkoPMTlcW9OvDUmthTKr5PXX+amFv5xn2t/ZTY3qx7SKKpoF59ifee0/yfOPlZhbg1pPtKw7xL3YmYaCk/fn3E3Ral0seZaZD/ADnLsFguE7qpLjgsKWiLaG9Z7Tb1jq/BqV7oxawDWAZAFxwgjqvf1LSjDpKiTO17W9Xt5Sjw2Io2qejQ+80mdjZt+O9x4nNUnpXpSpRUbWk8ayzJ9XBLt25IXo9YRqN3NTbh7O3iy2L58ewCAIAgCAIAgNLSWj+Wwgvc1oNyG5YuFz/varLR2kXZSlOMFKTWE5cPkQ7yzVzFRcmkuXE0v4daDzZZWjgHK5j6YXSjiUIt89vhkrX6P0c5jOSXLJ4NXgBYTSg8cWXYtv8AzC51sunHHLb45Mf+P0tXCqSzzyTupFU50L43uLnQyOZc7bbRt9a9X0sa0IVorCkkzjY60VOjN5cJNZ6uBY1gnhAEB4SgPGPB2EHqKYMJp7j6QyEAQBAEAQBAEB5dAeoAgIXWDWSKlBBOKS3NYNv4vNC7UqEqj6iBeaQpWy27XyOWaSr3zyOkkN3OPqA3AcAFbQgoLCPH168683Ob2s1lucTuUB5reodyoXvPocdyMiwbBAEAQFQ+UmqwwMjH133PUwX7yFLso5m2UmnKurRUOb8DDoCLDTxji3F+bP8AVfN/SGt0ukarzuer3bPHJf6HpdHZU11Z79pIKlLIIAgCAxT1DWC73Bo6TZdqNvVrS1aUXJ9SOdStTpLWm0l1kVPrJEDZmKQ8Gj916C39FL6rtqYgut7e5Z+xT1vSC1g8QzN9SPYXV8wvFAGNOwvyPtI7ld0fRiwp/Gm5Pq2L6eZEektIVttKmorr3/v5GaHVuuf5Woawfy5n2Ad6sIaN0XT92in25fjk4qnpOp79bHZ+iRlj1IefKVUhPRe3tcpadvH3KMV8l5GsdGVn79aXe/M+NIUrqeakiEhcCHh19pAGRI/3sVDpDRlHobq5aW1JpY91rl2k+FadKtb26k3vz1rHEyaCm5KukY7JtQ0OZwLmDP17V10DXjV0eoJ7abafY9qMV06N+87qi2dq/QuStCWU7SmrVXJLI6OpLWOcSG435A7rDJTIV6aik4lNcWFzOo5QqYT4bSnaXdPBK6J8z3Ftsw91jcA7z0qbSUJx1kihupXFCo6cpt462aDql52vcetxXTVjyIrrVHvk+86B8mfkJfS/4tVde++uw9NoL4Ev8vsi4OGShl2yku1MqL/THf3/ABKb61D8pRPRVdv4z+vmUuerla5zTLJzSW+O7cbcVOjGLWcHn6latCTjrvY8b2YzWyHbI/8AOf3W2pHkaOvVf9T72dS1IcTRxXz8b33Kpufis9hott2sG+vxN/TNE6aF0bHmMutZw2ixB3EcFzpzUZJtZJNzSlVpuEXhviVSTUyYAk1bsgTsduH31LV1D8pTvRNZJvpn9fMpPhsn+o/8x/dT9SPI8909X8z72fLqp52vcetx/dNVcjDrVHvk+86/q4b0sB/8JvcFTVviPtPb2Tzbwf8A6rwMul6V8sTmRSGJxtzwLkC+Y9YWKclGWWsm9zTnUpuMJar5lIrtRHtY+Qzhxa0uN2m5sCdpd0KdC8WUlE8/V0JOMXN1M427v1KapxQhAXyLUiUtB8KcLi+w/Gq53cfynpVoerj4r+vmTmrWg3UvKY5jLjw2vcYcN+JPH2LhWqqpjCwT7KzlbuWtPWz++bN00kl/pL+rDH8K01o/l8SR0VT+4+5eR54JJ9pf+WP4U1l+XxHRT/uPuj5HhpX/AGp/5Y/hTWX5fEdHP+4/9fIpGukL31MUXKmQluRIbzcZz8UDhdSYVoUKE60lhRTfcUOkqU6tzCipZb7NmX1FiiZhAA3ADsC+P1ajqTlN8W33vJ7uEFCKiuCwfa5mx8veALkgDidi2jCU2oxWW+CMNpLLIms1ihZsOM8G7O3Yr+09Gb+4w5R1Fzl5b/Ap7nTtpR2J6z6vPca0D6ypsYwyFjtjiQMuOefYF6i39HNH23xc1Jde7uWzvyVb0jpC720koRfHj+/kSMGpEbheeoc953gi391yVcQr9EtWlBRXJLyOX8IhPbWqOT55/wCySodXGQi0U7m23gR39biy5WkqznvXiS6NhGisQm1/8+RuDR7vtcv/AKfwLXWX5V9Tt0Mv7r/18j7/AOy3/aZv7PgTXj+VfUz6vP8AuP8A18jNTUDmuu6eV44Owgf2tC1lJNbEjaFGUXlzb7ceRDa66PiLOXfI9j422ZhO0k5C3Ek7l1oNy/CaTT3pkLSVGGr07k1KO7BCVjnsggmefnInNeTvsTYjsIXk9G1aNPTNSjbrFOWY4W7KWc9+SXdRq/w+FWq/bjiWf31MvHhreB7F6TB36RG0hucl12+mS/h90K3tfhI8Zpb+al8vAg1IK06L8mfkJfSf4tVZe++uw9VoL4Ev8vsi4qGXYQHEK/ysn33e8Vew91dh8/r/ABZdr8TAtjkdY1H+hRfi99yp7n4rPaaK/lYfPxJ5cCxMVT4jvunuWY7zSp7r7DhoV8fPT1Adj1Z+iQeib3KkrfEl2nu7H+Wp/wCK8CTXMlGnpjyE3o3+6VvT95dpxufgz7H4HFVeHgAgO5QDmN+6O5UL3n0OPuojajQ1Kxpc6BlhttHiPYBddVVqN41iJOztYLLpruNMRUP2f/p3/At81vzfU49HZf2/9X5HnJ0X2f8A6d/wJmt+b6jo7L+3/q/I+JfAWgl1PYAXN6Z1vaxM1n/V9TDjZRWXT/1fkVnV2n5SeScNDGXIY0CwF+A6B3qi9K75UraNoveltfYvNnPQNt0txO6xiKykv3yRZibbV89Sb2I9duIKu1jaHYIGmR3Rs9VsyvV6O9FK1aKqXEtSPL+ryR5+80/Tpy6OgteX0/UwRaNkqOdWOmYL5RxwyH9LD2r19pZW1itW2is/mbWe/wC2xFNNXF49a6lJL8qjLyx4lgoaOijFhTSO4l8Ejj2lvcu0p1ZPOt9UTaVCzprCpt9sW/sbAFH9lP8AyrvgWuav5vqb6tp/a/0fkfTRSbqQ/wDKu+BM1PzfUyo2v9r/AEfkbtPoyme3EKdgvudEGnsIutHUqJ+99TvC2t5rPRr5xx9jYi0XC0gtijaRsIY0EdRstXUm97OkbajF5jBL5I21odwgIbW3EKdz2ta/kyHkOF8htI4EbfUtKlsrmPROTjnjHf8At7iNdVZUqfSRipY24f73reV+C1VUwNbzo2DlpPN2cwH17utVGgdG1LN1qlVYlnUXPrfzNbu4hd1KUIPMfff2z8y8WV0Sz1Acl12+my/h90K3tfho8Zpb+al8vAg1IK06L8mfkJfSf4tVZe++uw9ToL4Mv8vsi4qGXgQHENIeVk++73ir2HursPn9x8WXa/EwLY5HWNR/oUX4vfcqe5+Kz2miv5WHz8SeXAsTFU+I77p7llbzWfuvsOGhXx88PUB2PVn6JB6NvcqWt8SXae7sf5en/ivAk1yJRqaW8hL6N/ulb0/eXacbj4M+x+BxMK8PAHqA7lB4reodyoXvPocfdRkWDY0qqScO+bZG5vFzy09gYe9bxUMbWcKkqyfsRTXW/wBGYeWqv9KH+q7/AONbYp82aa1x+Vd78iB1h0hUPPgobG0vbd7mOLsDL77tFrrnXuaFnRdzUexblzfBIiVnc3E/VYpJtbWnnC7lvPIxHTQgONmtFrnaTv6yV86qzudK3jlGOZS4LckvsuZfU40bC2UW8RjxfH9WRho6qv8AJjkoNxfcYxx4uHs617nReh7bRyU6nt1efCPZ5nnbmvd6SeKXsU+v+osuitFSUzMMMcI85xc4ud1nCrKpUVR5k2Sbe2lbx1YRXbl58DfDqnzYfzO+Fc8U+skZr8l3vyGKp82H8z/hWfw+sZuOS735HrDU35whA32c4nuCw1DrEXXztS735EgtCQEAQBAEB44XFjsKBrJE6v6FFLywBBEkhc3obYWaerNdqtV1MdSIVnZq21kuLz8uRLriTQgOS66/TJfw+6Fb2vw0eM0t/NS+RBqQVp0X5M/IS+k/xaq2999dh6nQXwJf5fZFxUIvAgOI6Q8rJ6R3vFXsPdXYfP7j4su1+JrrY5HWNR/oUX4vfcqe5+Kz2miv5WHz8SeXAsTHU+I77p7llbzWfuvsOGBXx88PUB2PVn6LB6JvcFSVviPtPd2P8tT/AMV4EmuZKNTS/kJvRv8AdK3p+8u043HwZ9j8DiYV4eACwDucHit6h3Kie8+hx91GRYNjFUw422DnM/mbYH2grKeGaTjrLGcdhBV7wxvzdTK95yY1r2G54mzMmjeUr3FOhTdWqkorf5LrZEcW/Zp1G5PcsrvezciFqaoU4zcZJ5TtcRd7tl3HY1q8jTp3GnbnWfs0o/6rkucmSKlWno2lj3qku9v7JGxS6EhkAfWVLXSbQ1kjQxnQBndeutbelZx6O3hhcW977WV8qSuGp3NTMuSawuxEyI4h/wB8f/VZ+y6+1+X6Mk/h/wB36ryGCL7Y/wDrM/ZPa/L9DH4f936ryMkNPG82ZVSOPBsrSfYFhtpbY/Q2jGEniNRv5o26agwOvykruh7rjsstHLPA7wparzrN9puLU6hAEAQBAEAQBAEAQHJNdD/xs3WPdare2+EjxWlX/wAqfy8CEUgrzovyZn5iX0n+LVWXvvrsPVaC+BL/AC+yLioZdhAcR0j5WX0jveKvIe6j5/cfFl2vxNdbnI6xqP8AQovxe+5VFz8VntNFfysPn4k8o5YmCvfhikPBjj2AraKzJHOq8U5PqZw9Xp8+PUB2PVn6JB6NvcqWt8SXae7sf5an/ivAk1yJRqaW8hN6N/ulb0/eXacbj4M+x+BxMK8PABAdzp/Eb90dyoXvPocPdRkWDY1NI1oibsu52TG8T08BxK5V69OhTdSo8RX7wutmsm8qMVlvcv3wKdJia5/g8Yknfm8sADWbh0ADcNp2lUUKVfTVRVKzcKEfdXF+bfF7luRwnONkpRox1qstrxuX6Lgt7JLRlKyPnPpppZHDnve1hv0AF1mjqXpqdKNKCp0sRityX72kaCWXOpCUpPe2l9NuxG/y7PsUn9OP4ltiX5vqdNaH9l90fM9FS0bKOT8kfxJh/m8TKnH+0+5eZmppQ5wBpXsB+s5sdh12cT7Fhppe94m8JKUsdG11tLzJFkLRmGgdQAXPLJCjFbkfawbBAEAQBAEAQBAEAQBAck10+mzdbfdare2+GjxelV/ypfLwIRSCuOifJn5GX0n+LVWXvvLsPU6C+DLt+yLkoZeBAcS0oLTS+kf7xV5T91dh4C5WK0+1+JrLc4nVtRH3o47bi4f3H91UXS/FZ7TRTzax+fiWBRyxKzr5pQRU5jB58vNA3hv1j2ZetSbWnrTzwRVaWuVSoOK3y2fLicvVsePCA7Fqx9Eg9G3uVLW+JLtPd2P8vT/xXgSi5Eo09MeQm9G/3St6fvLtONz8GXY/A4orw8ACgO5Upuxv3R3BUMt59Dh7q7Cr65awyQSRR05GM5uBF73NmjtupVClGUXKe5FRpK+qUakKdLe/vuMxEtS6zCBbJ8tsm7LtZuLu7fwXkLeyqaQrO4us9Hn2I8+T7Ove924uatWSXR0fe/qly7Ov6LiSraB8TWtpjGxo8bG0uc4+cSHC5PSvTpxxhrsxuRG6KcFik0uectt8945Kq/1If6bvjWc0+T7/ANBq3H5l3PzHJVX+rD/Sd8aZp8n3/oZ1bj8y7n5n2yKouLyRW32jN7dHPWMw5BRr52yXc/M31oSAgCAIAgCAIAgCAIAgCAi5NYaZpLXTMBBsRfYRkQuqo1HtwRXe26eHNHMtaahklVK+MhzXEWI2HmgforO3i400meS0lOM7mUovK/Qil3IJd9QdLwwwyCaRrCZLgHhhAUC7pylJaq4HotD3VGlSkpyw8/ZF1oNIxTAmF4eAbG24qDKEo+8i+pV6dVZpvJtLU6nK9edGGGpc+3MlONp3X+sOu+frVta1FKGOKPH6WtnSruXCW0rqklUWLVTWbwTE14Lo3G9h4zTsuL5HZ7FFuLfpNq3lro7SPq2YyWYv6Fgr/lAjDfmI3F389g0dhJKjwspN+0yyradppfhxbfWR2i9CS1RfVVl8OEua05F1gbWH1WD2rpOtGmlTpke3s6ly3cXG7Dwv3wKaFOKA9QHTNBayU0dPCx8oDmsaHCxyIGe5VVWhUc20j11ppC2hQhGU9qSLJSVTZWB8ZxNdsPHco0ouLwy0p1I1IqUXlM+548TXNP1gR2iyJ4eTMo60WuZxOvo3QyPjeLFhI6+B6jtV5CSlFNHga9KVKo4S4GBbHItmideHwwiN0YeWizXYrZbsWWdlCnZqUsp4Lu301KlSUJRy1ueT71d0PLXSmpncQ3Fe4yLiNzPNA4rW4nCEOiSzn97Tewtqt1V9YqPG394OhwQNY0NYAGjIAbAq89LGKisI1dLMjLQZnuY0HItkczM7iWkXW9Nyz7KONwqermo8Lta8CIcaLfUP9dTJ8a7fi/l+iIT9TW+o/wD7l5mzRUNNLfkpZH224aiU2v8AjWsp1I719EdaVG3q+5JvslLzJmKMNAaL2AsLkk5cScyuLeSfGKisI+1gyEAQBAEAQBAEAQBAEAQFdn1MpXuc5wfdxLjZx2k3KkK6qJYK2pom2nJyaeX1nx/A9Jwf+crPrdQ0/g1ryfeP4HpPNf8AnKet1DP8HteT7x/A9J5r/wA5T1uoY/g1ryfeSuh9DRUoc2EEBxubm+YXKpVlUeZE22tadvFxpkguZINavoY5mFkrQ5p3HvB3FbRm4vKOVWjCrHVmsoqtV8n0RPzcr2DgQHfspcb2XFFPU0FSb9iTX1MMfydt+tOSOhgHe4rLvXwRzjoCPGf0/UmtGao00JDsPKOGwyZ2I3gbFwnc1J7Mlhb6Lt6O3GXzZOSxhzS07CCD1HJcE8Fg0msMr41KpPMd+d37qT63V5lZ/B7X8v1Z7/BVJ5jvzu/dPW6vMz/B7T8v1Z6NTaPzD+d37p61V5haItPy/Vk1Q0jIWNjjFmtyAvfp2nrXCUnJ5ZPpUo0oKEdyM61OhF6a0DDVD51vOGQe02cP3HWutOtOnuIlzZUbhe2tvPiVx3yesvzZ3W6Wg/qpPrr5FW9Aw4TfcbtDqLTsN3l0nQ7JvYNvatJXk3u2HejoWhB5lmXaWaFrWgNZYBuQAsAOiw2KK8vay2ioxWImRYNjDVSOa27GYz5oIHtOSzFJvazSpKUVmKyasVXKSA6nLRfMl7DbpsCt3GK/qOUalRvDhj5o37joXM77D1DJ4HA7CgyC4DaUMNpHt0Mny1wOwg9SGE09x6HDigyj5lma3xnBvWQO9ZSyYclHexyrcsxnsz29SYZnWXM+nOAFyQB0rAbS3nw+do2uAvsuRms4Zhyit7DJmu8VwPUQUwZUk9zMiwZCAIAgCAICnaaq5amr8EheY2MGKVzfGOQJ9WYHWVMpxjTp9JJZ5FJdVatxc+rU3hLa2t5IUurTICZGyzOIa64c67TdpzIsucq7nswiTTsI0XrqUnse9kPqLpmKOBwnmDXcpcB7s7YW7L7siut1Sk5eyiFom7pxpNVZ7c8Wa+j6vHLpJzXkt5KQsIOVs7Fq3nHCp5XE5UqzlO5allarx9dxqaCpqaSIOqKt8chJu3lALAHLIg7lvVdSMsRjldhxtKdCpSUqtVp8smzpuGM17YpZXRxCJoxY7bGZG5yzsFrTbVHWisvJ1uowleqnUniOqtuccDY1Yc5tXLHDK+WnawkuJu29hax2XvcZbVpXSdNOSwzpYOUbmdOnJyglv/UgdExwPhkfPUPZK2+AB3jZZZWN88lIqOaklGOUV1sqM6UpVKjUuG3qJiTTNRDo6PESJJHlrHHx8AF7579wPBcVShKs+SJ0ruvSso596TwnxwSTNSGGO7pZOWIvjxZB3Vwv03XL1t53LBKWh4OG2T1+eeJCyaVkk0fMyVxL4ZGNxX5xBdv45ghd1TjGsmtzRBldVJ2U4zftRaWS50h/4Fp/8v8A+2oT+L8y8g/+Kv8AH7FGMh/7KBub+Ecegqev5j5Hn3J/w3Of6j4rIY42wOoZnundbExrr2OG5yA45WSLlLPSLZzMVYU6ahK2m3N8Eyf1hqpZ6mOjjeYwWh0rm7Tlc+oAbOlR6MYwg6jWeRY3lSrWrxtovGzLweHQmjoXBrpy2RhBN5AHXGeYss9LWks42dhj1OwpSw54kusuYKhF6YapjnCzH4DfbhDvVYrMWk9qNJqTXsvB7SxOa2z34zfbYN9Vgjae5CEZJe08nN9cKdz62bDtZGH/AJWtJt3qyt5JUlnizy2kqcp3c9Xgs9yLBpvTWPRzXtzfOGx2HnHJ9uwqPSpYrYfAs7u71rFSW+WF8+JqfJ/AYp6qM5lmFp9ReFvdy1oxZx0PT6OrVhywvEj9ZGPrJ6h8Z5lKzLpsbut0+N+ULpRapQin/URr2MrurUnB7Ka/7+5a6HSPhFA5+/kntd0Oa0g/v61ElDUq46y4pXCr2bn/AOrz24KlqVVup3sL/I1JLL7g9pyv229fQpdzFTTxvRS6KqyoSi5e7PZ80btPX8hUaRkG1oyvxLrD2laOGvCnEkwrdDWuKnIz6vauNqo/CKxzpHSXIGIgNF7burqC1q13TlqQ2YNrPR8biHTXDcnIwa30MdKKNrLhjJXOzzI5zHFbW8nU129+DTSNKnbdDGO5Nv6oy626y089M+OJ+JxLbDCRscCdo6Fi3oThNNo20lpChWt3CEsvZz5kbp7k8VBy/k+QZjtfZfPZn2LpS1sT1d+SLedHr0Ok93VWSyaqxUJe91HfE1tnXxbHH+b7qjV3VwlMtNHxs9du33427/uWdRi2CAIAgCAICk6WD6KuNVhc6GVtnlovhyF+rNoPapsMVaWpxRQ3ClaXnrGMxktvV+8ExBrPTznk4nFznNdYYSNjScyQuLt5w2smw0jQrexB5bT4Mg9QNFwywPdLGx5ElgXC5thbl7V3u6koyWGV+h7alVotzim88fkauj4AybSTWCzWwyAAbAM7ALecsxpt8zlRgo1LmMVs1WYdXNI0LIQ2pjDpASSTHiuL5Z9SzWhWcswew52NeyhSSrR9rbwybtbTRz6UY17cUb4gbG4y5MkdW5aRk4UNm/JIq0oVtIJSWU45+hl0EDSVs1Mb8nIC6LhsuPZcepYq/i01Pit5vaf8W6nQ/pltX7+nyITV+spWQytqYi97icNmXNrbAd2d13rRqOScHsK+xq20KUo1o5lw2dRswaFqJqAGzsUchdG0+MWYQDhv05jqWrqwjWxwaOsLSvVs87cxeUuOCbj12aI7Ojk5bDbBhyLrceF1H9Vetv2FjHS8dTbF6/LHE0KXVyU0M5c200zhJg32Yb26Cbuy6l0lXj0q5LYRadhVdnPK9qTzjsMlLrS1tJyJjk5ZsfJBuHIm2EG+7qWJW7dTWzs3m9PSMY23ROL1ksYx8jUrtHvi0Uxr2kOMoeW2zAOK1+GVlvCalcPHI4VqE6ejlGS25zjvMum9FCnjpaqnaWubgxht87tvcj1EH7yxSqa7lCTOl1bKhClcUVhrGcdn77za05FK2eGvp2GRpY3G0DnAEW2bcwfUQtKTi4OlJ4Ot1GpCtG8pLKwsriRWtNfBUtHIQuExfd55OzrWIsSNu7sXahCcH7T2EPSFajcRXRQevnbs2nSIRzW9Q7lWveepjuRgqIY5HtD2YizntJabDPcdl8tm1ZTaWw5zhCckpLLW02lqdSnGDFpZ12ktMVibZG7ANqma3/HXaUmo3pJ5WzV+xE6H0bJ4WyneDyVPI+QXBsdls9+xvaV1qTj0bmt7SRDtrep6yqMl7MG35G3Rzugl0lIGuvfmZHNxc61uOZutZJTjTWTtSnKjO4njs7dp5oHVacwhwqHRcqLuYG7b5c7PbbvSrcQ1saucGLPR1Z0s9I4629YPNARSU7quleCWlj3MdhNiQzd1tt2JVcZ6s0LOE6Dq273YeH8jPoXQxn0byZBa8Pc5l8iHA5beOz1rWpV1K+VuOltaOtYajWHltdpH6t6PkqDVtmDmukjAxOaRzg7I59IC6VpxhqOPAjWNCpX6WNRYcktvWSGhNNyUbOQq4ZBgJDXtbcEE3tfYesLnVpKq9eD3ki0vJ2sOhrwezc0jHrRUeFNpXsjkw8q4EOab2uzMgbis0F0bkm+BrfzdyqU4xeNZ712Etrpo9vgknJxDFdtsDBi8YXtYXXK2m+kWWTNKUI+rS1I7dm5dZA6XY5j6B5ie9rImY2hpOw7Dlt6Cu9Npxms72V9ypRnQm4tpRWVgs2g9MMleWMp5IubclzA0GxGVxvzUarTcVlyyWtpdwqzcY03HtWCdXAsAgCAIAgCA8IQHwyBoNw0A8QACsttmqhFbkfTWAbBbqWDKSW4YBwGe1BhHnJjgOxZyzGrHkfWEcFgzhDCEGDzAOA7FnIwj6WDJ5hCGMI9QyeWQxhAhDOBZAeoDyyGMI9QyEAQBAEAQBAEAQBAEAQBAEAQBAEB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5" name="AutoShape 4" descr="data:image/jpeg;base64,/9j/4AAQSkZJRgABAQAAAQABAAD/2wCEAAkGBxQSEhQUEBQWFRUUFhoVFBYUFxwZFBQZFRcWGBgXFhgYHCggGBolHRQXITEkJSkrLi4uFx8zODMsNygtLiwBCgoKDg0OGxAQGzQkICQsLCwsLCw0LDQtLC8sLCwsLCwvLTQsLCw0LCwsLCwsLCwsLCwsLCwsLCwsLCwsLCwsLP/AABEIAK4BIQMBEQACEQEDEQH/xAAbAAEAAgMBAQAAAAAAAAAAAAAABQYDBAcBAv/EAEwQAAEDAgIFBgkKBQIDCQAAAAEAAgMEERIhBQYxQVETImFxkbEUMjNSc4GhstIHIzRCVHKCksHRFmKTosJT8CSUpBVEY2Sjw9Ph8f/EABsBAQACAwEBAAAAAAAAAAAAAAAEBQECAwYH/8QAPREAAgEDAAYGCAQGAgMBAAAAAAECAwQRBRIhMUFRE2FxkbHRBhQiMjOBocEjUuHwFTRCU3KiJPEWYpJD/9oADAMBAAIRAxEAPwDuKAIAgCAIAgCAIAgCAIAgCAIAgCAIAgMUE4ffDuNiDtB4Ebv/ALWWmjWM1LcZVg2CAIAgCAIAgCAIAgCAIAgCAIAgCAIAgCAIAgCAIAgCAIAgCAIAgCAIAgCAICM0pQPJ5WnfglAtnnHINzZB3EZi5XSE17stxFr0Jt9JSeJfR9T8zXodYmF3J1A5CYbWvNmnpY7YQtpUXjWjtRypX8HLUq+zLk/syaa4HYuJPTyeoAgCAIAgCAIAgCAIAgCAIAgCAIAgCAIAgCAIAgCAIAgCAIAgCAIAgCAIAgNHS2io6hhbI0Hgd7T0HaFrUdVQfRS1ZcH+hyq29KssVI5RTqfR0sOIUlQ5paSCx+bRbcRbLsVLL0jrUKip31D5x49a4PvIsNFYi3Z1n2Pal1dRnZrRWRZVEAePOZkevK47lc0L7R1yvwqyT5S2P64I7raQoPFWlrLnH9v7G/Ta9Uzsnh8f3m3H9tz7FNdpPetpmOmbfOJpx7UStPrFSv8AFnZ6zhP91lydGov6SXC/tpbpo34qhrs2ua7qIPcubTW8kRqRlueTKsG4QBAEBoaS0xFT25YuaDsdgcW9V2g2PWukKcp+6Rq93TofEylzw2voRjtdaTc5zupjsu0Lf1aa3+JG/its9zb+TJCl07BI1zmyCzQS7FdpAG8h1jZcnB5x4bSVC6pSi5J7FtedniRmgtNPmqZA5rmxvjDob+a0kEkbicQPqCx0lGScack5ReJdTZHt61WdZucWoyWY9i88llWCwCAIAgCAIAgCAIAgCAIAgCAIAgCAIAgCAIAgMVVOI2lztgts6SB+qyll4NJzUI6zMqwbkNp3Q3K/OQnBM0ZH6rx5rxvHTuWtSlSr03SrR1ovvXWuTItajPPS0XqzXc+p9XgQFDpW7jFMOSlabFp2H7p3rxulvR6raLpaPt0+fFdq+/eSbHS0K0uiqrUmuHPsNqo0fFJ48bXHiRn2qot9IXVvspVHHsezu3E+taUK3xIJ9qI6bViAjIOb0h1++6uKPpXpGDWtJSXWl4rBWVPR+ymniLXY398modVAM2SkHdl+oKs4+mc906K+T/Qhf+MQTzGo18jBM2upucyV7hxDi8Dra6/crqy0/o+8eq/YlylhfXcQbjR2krRa0JOS6tv0ZI6H17c04att8/HaLEdbd/qVrO0UlrU2aW2mpRercL5+aLzR1TJWB8bg5p2EKDKLi8M9BTqRqRUoPKZj0lXiBuN4cWDxi0Xw9JAzt1LMIOTwjStWjRjrS3cccCD0lrTRPYWPcZGuGbWtd35WK7Rt6sXlbCBW0jZzjqSeU+GGVqge5sp8DieYXZkTWFjxDs8tnFVOno2NakvWaqjOO5x2vswjlo116dV+rU26b362z5p/9ljDbjntGe0bR7Rmvnjn0c80pPt3P6M9bq6yxNIwVtMXYXRvMcjDdjh7Q4b2ngp2i9JysqrljWUveXk+ZHu7Xp4LVeq1tT/fDqN/RGsBLxDVNDJD4jh5OXq4HoXvbW6o3dPpKDzzT3rtX3KqNapTmqVdYb3Ne7LyfUywrsSggCAIAgCAIAgCAIAgCAIAgCAIAgCAIAgCAi9ZyfBZiNoZi/KQf0XWj8RES/z6vNrlnuJGKQOaHDYQCPWuTWHglRkpJNH2hkitOaBiqm88WeBzXjxm8OsdC6060qe7dyId1ZU7he1v4PiioSVFRRODKsF8ZybI3P27+o59apdIejlvd5qWnsT4x4Py+WwjUNJ3NjJU7r2ocJLf+vj2k3BM17Q5hBB2ELwdehUoVHTqrElwZ6elVhVgpweUzIuJ0CAjNJ6EjmBNg15zxAZ36eKudG6curJpRlrQ/K93y5fIrb3RVvdJuSxLmt/6kNojSMmjpsEnOjdm4A5W89vSP0X0S0vKOlKHS0tjWzD3rq8jyq6bRNfo6m2L5ePbzLhW6zRxW5Zp5OQXjkZzmSNO48HcQkaEpe7v5FrV0jTp/EXsvc1tTKWagCcu0fG4sO1r282/8p2gdZXLSdG1qUNW9qauNzTw+7j3MrLatUhXcrGDcXvTWzv4d5aKOSQj51gYeh2L9Ml8yu6dtCX/AB5uS61j77foezt51pR/FiovqefsjYUQ7mGGZsgNsxcgg7iNoIXetQq28kprGUmutPc0znTqwqpuLzwZryaLYWOZmATiGebTtu3gpdPStxCvCun7UVjtXJ8zhUsqU6cqb3Pb2Pq5Ejq9ppxf4PUi0oF2P+rK0b/vW29RXv7W5pXdFVqXzXGL8uRU051KVToK2/g+El580WJdiWEAQBAEAQBAEAQBAEAQBAEAQBAEAQBAEBjqGAtcHbCCDfZYjNYba2reayipJp7iA1MrPm3U7zz4Dhz2lh8U/p6glOvG5pQuI7prPY+KIdnmnrW8t8HjtXBljWScEBhrKVkrCyRoc120H/e1ZjJxeUaVKcakXGaymUPSOjJtHuL4ryU5OYO1nXw6+1aX9hb6UpqNT2ZrdJb/ANV1FLF3Gi5OdP2qb3rl++feSWjq9kzMTD1je08CvnWktG17Cr0dVbOD4P8AfI9RZXtK7p69N9q4o21XksIDS0ro1s7MLsiM2u3g/srHRmkqthW6Sn81wa/e4h31lTu6XRz+T4oj9UXhxloakXabloPEG5DeHnD1r6cq6r0oXVLc0eWsoKE6ljW243fv6isD6CUMcS+B9+T85tiMvVdVWktDUdJQdSmlGqt74Pt8+BIpXdXRlVU5vWpPdzROBfNpLVbT4HrU8grAIrReiBWQiaOR0U1y1xZ4ri07XAbyLL6vCjSp0o0JQUoYWE9uM8jyUaMrlOtCbjPLTa44eNq7D7M1RBII6lmJpIDZYwcJvsxcF57SPo3QdKVa0lhra4vlxw/AnUNJXFKqqVzHKexSX3NgUz5qqABpwRHlXP3XsQGg9feuPotSio1a2tt93H1yd9Iqc61OCWxPWb+TWC4L05sEAQBAEAQBAEAQBAEAQBAEAQBAEAQBAEBgrmXjeOLHDtBW0XiSZzqrNOS6mc/jqnRtgrGZlrQyYD6zdh/X2Kl0fWja39fR89kZSbj1N7cfNFfV15W1K+htcViXWuPcX+hrGTMbJGcTXC4P6HgVdSi4vDLClVhVgpweUzYWp0CA8c2+1Bgo+n9W3wP8IohszfEOG/CN46Oxd5qld0nQuFlPj9+0o7i0qWtT1i14b4/vh1Huh9MsnFhk8C5b+oO8L59pjQVbR71/epvdL7Pz3F9o3StK9WFslxXkSaoi0CAr2skfJPjqWZPa8A9Nrkd1l7P0TvZupKzk/ZabXUzzunqCgo3cPei1nrRI63Wmlo2jMOJf6rNK9JVuPVbatV5L67kRruCuK9vDm8/LYyQXyg9WEBFaAmFLWuiJOCcYm8A4k2HeOxfS9EXTvbBSa9qHsvrXBnl5xVpfuGdlTaupl6UwsjwBYUUtwPVkBAeE2QHNNYNcpZHltO7k4xkCPGf0k7h1Kzo2sUsy2s8pe6Xqzk40niP1ZG0Gs1TE7EJXOG9rziae3Z6l1nbwksYIlHSdxTlnWz1M6hoXSIqIWStFsQzHAg2I7QqqpBwk4nr7auq9JVFxN5aHcIAgCAIAgCAIAgCAIAgCAID4lFweo9yIxJZTOd6nyh0L43Z4XbDwcP8A9XmPS+g6d3CvHZrR39cX44aIXo1WU7eVN8H9H+uT5ZHUUDzJT8+Im7mdHSOPSFbaK09b3kI0bl6tRLGXufz59T+RGurG4sajrW3tQe+PL980WvRWttPNYY+Td5smXYdhVxO2nDhk7W+lLetszh8mTjJAcwQeorhhlgpJ7j6QyeFAVbT2qzJHGSncIptoANmuPSNx6V3hWzHUqLWi+ZVXWjlKXSUHqzXLiaOjNIOJ5KobyczdrTliHnN4+peG05oJ2n49DbSf+vb1dZZ6N0k634NZatRcOfWiTXmi4I3WKm5SB43tGMdbf9lW2g7p299TmuLw+x7CBpS3Ve1nB8s920UETncjI/6tOxjRwJzcfY0K79I9KU5QlaUnn28yfDZuS+e8h6MtJ5hXqcIJJeLJJeOLsICva3x2bHIBzmP27+I9oXrvRCu1czo52Sju61+h570ip/gRqpbYtbf31nQaaUPY1w2OaHD1i69U1h4JMJKUVJcTKsGwQBAYK9hdFIG7SxwHWQbLMXho51U3CSXJnELK+PnzCA6j8n0ZFG2+97iOq9u8FVN2/wAQ9jodNWqz1llUYtAgCAIAgCAIAgCAIAgCAIDneuuscgn5OCQtEYs4tPjOO3s2dqsbagtTWkt55nSukJqr0dKWMb8czoMR5o6h3Kve89LHcjmelIHUFWSATG+5HS0nMdYP6cVvf2UdJWbpbpLc+T8nuZ5pTnoy911ti/B/dE/SaRilF2PB6L2PYc180utF3dq9WrTfalld6PY29/bXCzTmuzj3GtWaIp33LmtHEg4e5S7TTGk6KUKUm1yaz9ska40ZY1nrVIrPPOCIqKWki2TyX4RuBPsHevTWmkNO3GMUY45yTS+rz3Io7i00VQ//AFfZF5+x96K0pV4h4Jy8rBtEoDgRfzt3avQ06c9T/k6ql/65+5Dp3FbXXquvKPHWx4kprPri5pMVNk8ZPfkcJ3tbuJGy62oWqa1p7jvf6WlF9FR38X18kRFFq9LIeUnkc1xzyN3+s7l56/8ASyhRk6dtDXxxeyPy4s6WugK9X8S4m4t9/eTjtG4mhskj3lviPdbHGR5rgL+o3VBU9J7qb2Qilxjh4kuTy/Au1oinq4lNtrc3jMex48TNTSOHNk8bc4eK4Df/ACnoVRc06Ul0tDZHjF74+a5PvJtGdRPUq7+a3PyfV3GwRfaoabW1ElrJ6sAIAgI3T9I6WEsYASSDmbAWVtoS8p2d5GtVeEs7lneV+lLadzbSpQ3vBbNE0/JwxsviwMDSeNgvoUpazcuZEoU+jpxhnOFg27rB1CAIAgKhrBqS2Z5kheGOcbuaRzSeItsUylduKxLaUl5oeNaevTeG9/I0KD5P3YgZ5RhG0MBuei52LpO92eyiPR0E1LNSWzki9U8LWNDWABrRYAbAAoDbbyz0MYqKUY7kZFg2CAIAgCAIAgCAIAgCAICC1t06KWLm2Mj8mDhxcegd670KPSS6iu0jeq2p7Pee7zOTOcTcnMnMk7STvVvwPGNtvLO5weK3qHcqJ7z6FHcjW0poyOoYWSi43bi08QdxW0KkoPMTlcW9OvDUmthTKr5PXX+amFv5xn2t/ZTY3qx7SKKpoF59ifee0/yfOPlZhbg1pPtKw7xL3YmYaCk/fn3E3Ral0seZaZD/ADnLsFguE7qpLjgsKWiLaG9Z7Tb1jq/BqV7oxawDWAZAFxwgjqvf1LSjDpKiTO17W9Xt5Sjw2Io2qejQ+80mdjZt+O9x4nNUnpXpSpRUbWk8ayzJ9XBLt25IXo9YRqN3NTbh7O3iy2L58ewCAIAgCAIAgNLSWj+Wwgvc1oNyG5YuFz/varLR2kXZSlOMFKTWE5cPkQ7yzVzFRcmkuXE0v4daDzZZWjgHK5j6YXSjiUIt89vhkrX6P0c5jOSXLJ4NXgBYTSg8cWXYtv8AzC51sunHHLb45Mf+P0tXCqSzzyTupFU50L43uLnQyOZc7bbRt9a9X0sa0IVorCkkzjY60VOjN5cJNZ6uBY1gnhAEB4SgPGPB2EHqKYMJp7j6QyEAQBAEAQBAEB5dAeoAgIXWDWSKlBBOKS3NYNv4vNC7UqEqj6iBeaQpWy27XyOWaSr3zyOkkN3OPqA3AcAFbQgoLCPH168683Ob2s1lucTuUB5reodyoXvPocdyMiwbBAEAQFQ+UmqwwMjH133PUwX7yFLso5m2UmnKurRUOb8DDoCLDTxji3F+bP8AVfN/SGt0ukarzuer3bPHJf6HpdHZU11Z79pIKlLIIAgCAxT1DWC73Bo6TZdqNvVrS1aUXJ9SOdStTpLWm0l1kVPrJEDZmKQ8Gj916C39FL6rtqYgut7e5Z+xT1vSC1g8QzN9SPYXV8wvFAGNOwvyPtI7ld0fRiwp/Gm5Pq2L6eZEektIVttKmorr3/v5GaHVuuf5Woawfy5n2Ad6sIaN0XT92in25fjk4qnpOp79bHZ+iRlj1IefKVUhPRe3tcpadvH3KMV8l5GsdGVn79aXe/M+NIUrqeakiEhcCHh19pAGRI/3sVDpDRlHobq5aW1JpY91rl2k+FadKtb26k3vz1rHEyaCm5KukY7JtQ0OZwLmDP17V10DXjV0eoJ7abafY9qMV06N+87qi2dq/QuStCWU7SmrVXJLI6OpLWOcSG435A7rDJTIV6aik4lNcWFzOo5QqYT4bSnaXdPBK6J8z3Ftsw91jcA7z0qbSUJx1kihupXFCo6cpt462aDql52vcetxXTVjyIrrVHvk+86B8mfkJfS/4tVde++uw9NoL4Ev8vsi4OGShl2yku1MqL/THf3/ABKb61D8pRPRVdv4z+vmUuerla5zTLJzSW+O7cbcVOjGLWcHn6latCTjrvY8b2YzWyHbI/8AOf3W2pHkaOvVf9T72dS1IcTRxXz8b33Kpufis9hott2sG+vxN/TNE6aF0bHmMutZw2ixB3EcFzpzUZJtZJNzSlVpuEXhviVSTUyYAk1bsgTsduH31LV1D8pTvRNZJvpn9fMpPhsn+o/8x/dT9SPI8909X8z72fLqp52vcetx/dNVcjDrVHvk+86/q4b0sB/8JvcFTVviPtPb2Tzbwf8A6rwMul6V8sTmRSGJxtzwLkC+Y9YWKclGWWsm9zTnUpuMJar5lIrtRHtY+Qzhxa0uN2m5sCdpd0KdC8WUlE8/V0JOMXN1M427v1KapxQhAXyLUiUtB8KcLi+w/Gq53cfynpVoerj4r+vmTmrWg3UvKY5jLjw2vcYcN+JPH2LhWqqpjCwT7KzlbuWtPWz++bN00kl/pL+rDH8K01o/l8SR0VT+4+5eR54JJ9pf+WP4U1l+XxHRT/uPuj5HhpX/AGp/5Y/hTWX5fEdHP+4/9fIpGukL31MUXKmQluRIbzcZz8UDhdSYVoUKE60lhRTfcUOkqU6tzCipZb7NmX1FiiZhAA3ADsC+P1ajqTlN8W33vJ7uEFCKiuCwfa5mx8veALkgDidi2jCU2oxWW+CMNpLLIms1ihZsOM8G7O3Yr+09Gb+4w5R1Fzl5b/Ap7nTtpR2J6z6vPca0D6ypsYwyFjtjiQMuOefYF6i39HNH23xc1Jde7uWzvyVb0jpC720koRfHj+/kSMGpEbheeoc953gi391yVcQr9EtWlBRXJLyOX8IhPbWqOT55/wCySodXGQi0U7m23gR39biy5WkqznvXiS6NhGisQm1/8+RuDR7vtcv/AKfwLXWX5V9Tt0Mv7r/18j7/AOy3/aZv7PgTXj+VfUz6vP8AuP8A18jNTUDmuu6eV44Owgf2tC1lJNbEjaFGUXlzb7ceRDa66PiLOXfI9j422ZhO0k5C3Ek7l1oNy/CaTT3pkLSVGGr07k1KO7BCVjnsggmefnInNeTvsTYjsIXk9G1aNPTNSjbrFOWY4W7KWc9+SXdRq/w+FWq/bjiWf31MvHhreB7F6TB36RG0hucl12+mS/h90K3tfhI8Zpb+al8vAg1IK06L8mfkJfSf4tVZe++uw9VoL4Ev8vsi4qGXYQHEK/ysn33e8Vew91dh8/r/ABZdr8TAtjkdY1H+hRfi99yp7n4rPaaK/lYfPxJ5cCxMVT4jvunuWY7zSp7r7DhoV8fPT1Adj1Z+iQeib3KkrfEl2nu7H+Wp/wCK8CTXMlGnpjyE3o3+6VvT95dpxufgz7H4HFVeHgAgO5QDmN+6O5UL3n0OPuojajQ1Kxpc6BlhttHiPYBddVVqN41iJOztYLLpruNMRUP2f/p3/At81vzfU49HZf2/9X5HnJ0X2f8A6d/wJmt+b6jo7L+3/q/I+JfAWgl1PYAXN6Z1vaxM1n/V9TDjZRWXT/1fkVnV2n5SeScNDGXIY0CwF+A6B3qi9K75UraNoveltfYvNnPQNt0txO6xiKykv3yRZibbV89Sb2I9duIKu1jaHYIGmR3Rs9VsyvV6O9FK1aKqXEtSPL+ryR5+80/Tpy6OgteX0/UwRaNkqOdWOmYL5RxwyH9LD2r19pZW1itW2is/mbWe/wC2xFNNXF49a6lJL8qjLyx4lgoaOijFhTSO4l8Ejj2lvcu0p1ZPOt9UTaVCzprCpt9sW/sbAFH9lP8AyrvgWuav5vqb6tp/a/0fkfTRSbqQ/wDKu+BM1PzfUyo2v9r/AEfkbtPoyme3EKdgvudEGnsIutHUqJ+99TvC2t5rPRr5xx9jYi0XC0gtijaRsIY0EdRstXUm97OkbajF5jBL5I21odwgIbW3EKdz2ta/kyHkOF8htI4EbfUtKlsrmPROTjnjHf8At7iNdVZUqfSRipY24f73reV+C1VUwNbzo2DlpPN2cwH17utVGgdG1LN1qlVYlnUXPrfzNbu4hd1KUIPMfff2z8y8WV0Sz1Acl12+my/h90K3tfho8Zpb+al8vAg1IK06L8mfkJfSf4tVZe++uw9ToL4Mv8vsi4qGXgQHENIeVk++73ir2HursPn9x8WXa/EwLY5HWNR/oUX4vfcqe5+Kz2miv5WHz8SeXAsTFU+I77p7llbzWfuvsOGhXx88PUB2PVn6JB6NvcqWt8SXae7sf5en/ivAk1yJRqaW8hL6N/ulb0/eXacbj4M+x+BxMK8PAHqA7lB4reodyoXvPocfdRkWDY0qqScO+bZG5vFzy09gYe9bxUMbWcKkqyfsRTXW/wBGYeWqv9KH+q7/AONbYp82aa1x+Vd78iB1h0hUPPgobG0vbd7mOLsDL77tFrrnXuaFnRdzUexblzfBIiVnc3E/VYpJtbWnnC7lvPIxHTQgONmtFrnaTv6yV86qzudK3jlGOZS4LckvsuZfU40bC2UW8RjxfH9WRho6qv8AJjkoNxfcYxx4uHs617nReh7bRyU6nt1efCPZ5nnbmvd6SeKXsU+v+osuitFSUzMMMcI85xc4ud1nCrKpUVR5k2Sbe2lbx1YRXbl58DfDqnzYfzO+Fc8U+skZr8l3vyGKp82H8z/hWfw+sZuOS735HrDU35whA32c4nuCw1DrEXXztS735EgtCQEAQBAEB44XFjsKBrJE6v6FFLywBBEkhc3obYWaerNdqtV1MdSIVnZq21kuLz8uRLriTQgOS66/TJfw+6Fb2vw0eM0t/NS+RBqQVp0X5M/IS+k/xaq2999dh6nQXwJf5fZFxUIvAgOI6Q8rJ6R3vFXsPdXYfP7j4su1+JrrY5HWNR/oUX4vfcqe5+Kz2miv5WHz8SeXAsTHU+I77p7llbzWfuvsOGBXx88PUB2PVn6LB6JvcFSVviPtPd2P8tT/AMV4EmuZKNTS/kJvRv8AdK3p+8u043HwZ9j8DiYV4eACwDucHit6h3Kie8+hx91GRYNjFUw422DnM/mbYH2grKeGaTjrLGcdhBV7wxvzdTK95yY1r2G54mzMmjeUr3FOhTdWqkorf5LrZEcW/Zp1G5PcsrvezciFqaoU4zcZJ5TtcRd7tl3HY1q8jTp3GnbnWfs0o/6rkucmSKlWno2lj3qku9v7JGxS6EhkAfWVLXSbQ1kjQxnQBndeutbelZx6O3hhcW977WV8qSuGp3NTMuSawuxEyI4h/wB8f/VZ+y6+1+X6Mk/h/wB36ryGCL7Y/wDrM/ZPa/L9DH4f936ryMkNPG82ZVSOPBsrSfYFhtpbY/Q2jGEniNRv5o26agwOvykruh7rjsstHLPA7wparzrN9puLU6hAEAQBAEAQBAEAQHJNdD/xs3WPdare2+EjxWlX/wAqfy8CEUgrzovyZn5iX0n+LVWXvvrsPVaC+BL/AC+yLioZdhAcR0j5WX0jveKvIe6j5/cfFl2vxNdbnI6xqP8AQovxe+5VFz8VntNFfysPn4k8o5YmCvfhikPBjj2AraKzJHOq8U5PqZw9Xp8+PUB2PVn6JB6NvcqWt8SXae7sf5an/ivAk1yJRqaW8hN6N/ulb0/eXacbj4M+x+BxMK8PABAdzp/Eb90dyoXvPocPdRkWDY1NI1oibsu52TG8T08BxK5V69OhTdSo8RX7wutmsm8qMVlvcv3wKdJia5/g8Yknfm8sADWbh0ADcNp2lUUKVfTVRVKzcKEfdXF+bfF7luRwnONkpRox1qstrxuX6Lgt7JLRlKyPnPpppZHDnve1hv0AF1mjqXpqdKNKCp0sRityX72kaCWXOpCUpPe2l9NuxG/y7PsUn9OP4ltiX5vqdNaH9l90fM9FS0bKOT8kfxJh/m8TKnH+0+5eZmppQ5wBpXsB+s5sdh12cT7Fhppe94m8JKUsdG11tLzJFkLRmGgdQAXPLJCjFbkfawbBAEAQBAEAQBAEAQBAck10+mzdbfdare2+GjxelV/ypfLwIRSCuOifJn5GX0n+LVWXvvLsPU6C+DLt+yLkoZeBAcS0oLTS+kf7xV5T91dh4C5WK0+1+JrLc4nVtRH3o47bi4f3H91UXS/FZ7TRTzax+fiWBRyxKzr5pQRU5jB58vNA3hv1j2ZetSbWnrTzwRVaWuVSoOK3y2fLicvVsePCA7Fqx9Eg9G3uVLW+JLtPd2P8vT/xXgSi5Eo09MeQm9G/3St6fvLtONz8GXY/A4orw8ACgO5Upuxv3R3BUMt59Dh7q7Cr65awyQSRR05GM5uBF73NmjtupVClGUXKe5FRpK+qUakKdLe/vuMxEtS6zCBbJ8tsm7LtZuLu7fwXkLeyqaQrO4us9Hn2I8+T7Ove924uatWSXR0fe/qly7Ov6LiSraB8TWtpjGxo8bG0uc4+cSHC5PSvTpxxhrsxuRG6KcFik0uectt8945Kq/1If6bvjWc0+T7/ANBq3H5l3PzHJVX+rD/Sd8aZp8n3/oZ1bj8y7n5n2yKouLyRW32jN7dHPWMw5BRr52yXc/M31oSAgCAIAgCAIAgCAIAgCAi5NYaZpLXTMBBsRfYRkQuqo1HtwRXe26eHNHMtaahklVK+MhzXEWI2HmgforO3i400meS0lOM7mUovK/Qil3IJd9QdLwwwyCaRrCZLgHhhAUC7pylJaq4HotD3VGlSkpyw8/ZF1oNIxTAmF4eAbG24qDKEo+8i+pV6dVZpvJtLU6nK9edGGGpc+3MlONp3X+sOu+frVta1FKGOKPH6WtnSruXCW0rqklUWLVTWbwTE14Lo3G9h4zTsuL5HZ7FFuLfpNq3lro7SPq2YyWYv6Fgr/lAjDfmI3F389g0dhJKjwspN+0yyradppfhxbfWR2i9CS1RfVVl8OEua05F1gbWH1WD2rpOtGmlTpke3s6ly3cXG7Dwv3wKaFOKA9QHTNBayU0dPCx8oDmsaHCxyIGe5VVWhUc20j11ppC2hQhGU9qSLJSVTZWB8ZxNdsPHco0ouLwy0p1I1IqUXlM+548TXNP1gR2iyJ4eTMo60WuZxOvo3QyPjeLFhI6+B6jtV5CSlFNHga9KVKo4S4GBbHItmideHwwiN0YeWizXYrZbsWWdlCnZqUsp4Lu301KlSUJRy1ueT71d0PLXSmpncQ3Fe4yLiNzPNA4rW4nCEOiSzn97Tewtqt1V9YqPG394OhwQNY0NYAGjIAbAq89LGKisI1dLMjLQZnuY0HItkczM7iWkXW9Nyz7KONwqermo8Lta8CIcaLfUP9dTJ8a7fi/l+iIT9TW+o/wD7l5mzRUNNLfkpZH224aiU2v8AjWsp1I719EdaVG3q+5JvslLzJmKMNAaL2AsLkk5cScyuLeSfGKisI+1gyEAQBAEAQBAEAQBAEAQFdn1MpXuc5wfdxLjZx2k3KkK6qJYK2pom2nJyaeX1nx/A9Jwf+crPrdQ0/g1ryfeP4HpPNf8AnKet1DP8HteT7x/A9J5r/wA5T1uoY/g1ryfeSuh9DRUoc2EEBxubm+YXKpVlUeZE22tadvFxpkguZINavoY5mFkrQ5p3HvB3FbRm4vKOVWjCrHVmsoqtV8n0RPzcr2DgQHfspcb2XFFPU0FSb9iTX1MMfydt+tOSOhgHe4rLvXwRzjoCPGf0/UmtGao00JDsPKOGwyZ2I3gbFwnc1J7Mlhb6Lt6O3GXzZOSxhzS07CCD1HJcE8Fg0msMr41KpPMd+d37qT63V5lZ/B7X8v1Z7/BVJ5jvzu/dPW6vMz/B7T8v1Z6NTaPzD+d37p61V5haItPy/Vk1Q0jIWNjjFmtyAvfp2nrXCUnJ5ZPpUo0oKEdyM61OhF6a0DDVD51vOGQe02cP3HWutOtOnuIlzZUbhe2tvPiVx3yesvzZ3W6Wg/qpPrr5FW9Aw4TfcbtDqLTsN3l0nQ7JvYNvatJXk3u2HejoWhB5lmXaWaFrWgNZYBuQAsAOiw2KK8vay2ioxWImRYNjDVSOa27GYz5oIHtOSzFJvazSpKUVmKyasVXKSA6nLRfMl7DbpsCt3GK/qOUalRvDhj5o37joXM77D1DJ4HA7CgyC4DaUMNpHt0Mny1wOwg9SGE09x6HDigyj5lma3xnBvWQO9ZSyYclHexyrcsxnsz29SYZnWXM+nOAFyQB0rAbS3nw+do2uAvsuRms4Zhyit7DJmu8VwPUQUwZUk9zMiwZCAIAgCAICnaaq5amr8EheY2MGKVzfGOQJ9WYHWVMpxjTp9JJZ5FJdVatxc+rU3hLa2t5IUurTICZGyzOIa64c67TdpzIsucq7nswiTTsI0XrqUnse9kPqLpmKOBwnmDXcpcB7s7YW7L7siut1Sk5eyiFom7pxpNVZ7c8Wa+j6vHLpJzXkt5KQsIOVs7Fq3nHCp5XE5UqzlO5allarx9dxqaCpqaSIOqKt8chJu3lALAHLIg7lvVdSMsRjldhxtKdCpSUqtVp8smzpuGM17YpZXRxCJoxY7bGZG5yzsFrTbVHWisvJ1uowleqnUniOqtuccDY1Yc5tXLHDK+WnawkuJu29hax2XvcZbVpXSdNOSwzpYOUbmdOnJyglv/UgdExwPhkfPUPZK2+AB3jZZZWN88lIqOaklGOUV1sqM6UpVKjUuG3qJiTTNRDo6PESJJHlrHHx8AF7579wPBcVShKs+SJ0ruvSso596TwnxwSTNSGGO7pZOWIvjxZB3Vwv03XL1t53LBKWh4OG2T1+eeJCyaVkk0fMyVxL4ZGNxX5xBdv45ghd1TjGsmtzRBldVJ2U4zftRaWS50h/4Fp/8v8A+2oT+L8y8g/+Kv8AH7FGMh/7KBub+Ecegqev5j5Hn3J/w3Of6j4rIY42wOoZnundbExrr2OG5yA45WSLlLPSLZzMVYU6ahK2m3N8Eyf1hqpZ6mOjjeYwWh0rm7Tlc+oAbOlR6MYwg6jWeRY3lSrWrxtovGzLweHQmjoXBrpy2RhBN5AHXGeYss9LWks42dhj1OwpSw54kusuYKhF6YapjnCzH4DfbhDvVYrMWk9qNJqTXsvB7SxOa2z34zfbYN9Vgjae5CEZJe08nN9cKdz62bDtZGH/AJWtJt3qyt5JUlnizy2kqcp3c9Xgs9yLBpvTWPRzXtzfOGx2HnHJ9uwqPSpYrYfAs7u71rFSW+WF8+JqfJ/AYp6qM5lmFp9ReFvdy1oxZx0PT6OrVhywvEj9ZGPrJ6h8Z5lKzLpsbut0+N+ULpRapQin/URr2MrurUnB7Ka/7+5a6HSPhFA5+/kntd0Oa0g/v61ElDUq46y4pXCr2bn/AOrz24KlqVVup3sL/I1JLL7g9pyv229fQpdzFTTxvRS6KqyoSi5e7PZ80btPX8hUaRkG1oyvxLrD2laOGvCnEkwrdDWuKnIz6vauNqo/CKxzpHSXIGIgNF7burqC1q13TlqQ2YNrPR8biHTXDcnIwa30MdKKNrLhjJXOzzI5zHFbW8nU129+DTSNKnbdDGO5Nv6oy626y089M+OJ+JxLbDCRscCdo6Fi3oThNNo20lpChWt3CEsvZz5kbp7k8VBy/k+QZjtfZfPZn2LpS1sT1d+SLedHr0Ok93VWSyaqxUJe91HfE1tnXxbHH+b7qjV3VwlMtNHxs9du33427/uWdRi2CAIAgCAICk6WD6KuNVhc6GVtnlovhyF+rNoPapsMVaWpxRQ3ClaXnrGMxktvV+8ExBrPTznk4nFznNdYYSNjScyQuLt5w2smw0jQrexB5bT4Mg9QNFwywPdLGx5ElgXC5thbl7V3u6koyWGV+h7alVotzim88fkauj4AybSTWCzWwyAAbAM7ALecsxpt8zlRgo1LmMVs1WYdXNI0LIQ2pjDpASSTHiuL5Z9SzWhWcswew52NeyhSSrR9rbwybtbTRz6UY17cUb4gbG4y5MkdW5aRk4UNm/JIq0oVtIJSWU45+hl0EDSVs1Mb8nIC6LhsuPZcepYq/i01Pit5vaf8W6nQ/pltX7+nyITV+spWQytqYi97icNmXNrbAd2d13rRqOScHsK+xq20KUo1o5lw2dRswaFqJqAGzsUchdG0+MWYQDhv05jqWrqwjWxwaOsLSvVs87cxeUuOCbj12aI7Ojk5bDbBhyLrceF1H9Vetv2FjHS8dTbF6/LHE0KXVyU0M5c200zhJg32Yb26Cbuy6l0lXj0q5LYRadhVdnPK9qTzjsMlLrS1tJyJjk5ZsfJBuHIm2EG+7qWJW7dTWzs3m9PSMY23ROL1ksYx8jUrtHvi0Uxr2kOMoeW2zAOK1+GVlvCalcPHI4VqE6ejlGS25zjvMum9FCnjpaqnaWubgxht87tvcj1EH7yxSqa7lCTOl1bKhClcUVhrGcdn77za05FK2eGvp2GRpY3G0DnAEW2bcwfUQtKTi4OlJ4Ot1GpCtG8pLKwsriRWtNfBUtHIQuExfd55OzrWIsSNu7sXahCcH7T2EPSFajcRXRQevnbs2nSIRzW9Q7lWveepjuRgqIY5HtD2YizntJabDPcdl8tm1ZTaWw5zhCckpLLW02lqdSnGDFpZ12ktMVibZG7ANqma3/HXaUmo3pJ5WzV+xE6H0bJ4WyneDyVPI+QXBsdls9+xvaV1qTj0bmt7SRDtrep6yqMl7MG35G3Rzugl0lIGuvfmZHNxc61uOZutZJTjTWTtSnKjO4njs7dp5oHVacwhwqHRcqLuYG7b5c7PbbvSrcQ1saucGLPR1Z0s9I4629YPNARSU7quleCWlj3MdhNiQzd1tt2JVcZ6s0LOE6Dq273YeH8jPoXQxn0byZBa8Pc5l8iHA5beOz1rWpV1K+VuOltaOtYajWHltdpH6t6PkqDVtmDmukjAxOaRzg7I59IC6VpxhqOPAjWNCpX6WNRYcktvWSGhNNyUbOQq4ZBgJDXtbcEE3tfYesLnVpKq9eD3ki0vJ2sOhrwezc0jHrRUeFNpXsjkw8q4EOab2uzMgbis0F0bkm+BrfzdyqU4xeNZ712Etrpo9vgknJxDFdtsDBi8YXtYXXK2m+kWWTNKUI+rS1I7dm5dZA6XY5j6B5ie9rImY2hpOw7Dlt6Cu9Npxms72V9ypRnQm4tpRWVgs2g9MMleWMp5IubclzA0GxGVxvzUarTcVlyyWtpdwqzcY03HtWCdXAsAgCAIAgCA8IQHwyBoNw0A8QACsttmqhFbkfTWAbBbqWDKSW4YBwGe1BhHnJjgOxZyzGrHkfWEcFgzhDCEGDzAOA7FnIwj6WDJ5hCGMI9QyeWQxhAhDOBZAeoDyyGMI9QyEAQBAEAQBAEAQBAEAQBAEAQBAEB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1143844" y="35496"/>
            <a:ext cx="5597525" cy="677424"/>
          </a:xfrm>
        </p:spPr>
        <p:txBody>
          <a:bodyPr>
            <a:normAutofit/>
          </a:bodyPr>
          <a:lstStyle/>
          <a:p>
            <a:pPr rtl="0" fontAlgn="base"/>
            <a:r>
              <a:rPr lang="es-ES" sz="28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ARTICULACIÓN </a:t>
            </a:r>
            <a:endParaRPr lang="es-ES" dirty="0" smtClean="0">
              <a:effectLst/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2144665"/>
            <a:ext cx="5957193" cy="14192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6350" contourW="38100">
            <a:bevelT prst="angle"/>
            <a:contourClr>
              <a:schemeClr val="tx1">
                <a:lumMod val="6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707458"/>
            <a:ext cx="2189097" cy="176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0" y="5436097"/>
            <a:ext cx="2059048" cy="166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3707458"/>
            <a:ext cx="2235009" cy="176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7164289"/>
            <a:ext cx="2168266" cy="16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68" y="3635897"/>
            <a:ext cx="2235009" cy="179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76" y="5436097"/>
            <a:ext cx="2070993" cy="16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5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 descr="data:image/jpeg;base64,/9j/4AAQSkZJRgABAQAAAQABAAD/2wCEAAkGBxIHBhQRExQWFhUWGSEYFBgXFhkeHRgdIhofIRgeHxwkHjQgHBomGx8dITEjJjUsLi4uGSAzODQsNygtLisBCgoKDg0OGxAQGywmICQvMTYsNyw0LzQsNDQ4ODQ3NCwvLCwsLDQ0LCw0NDYsNCw0LCwsNSw0LC4sLCwsLCwsLP/AABEIAJkBSgMBIgACEQEDEQH/xAAbAAEAAwADAQAAAAAAAAAAAAAABAUGAgMHAf/EAEYQAAEEAQMCBAMDBwgIBwAAAAEAAgMRBAUSIQYxEyJBUQcyYRRxgRUjM0JSkaEWYnJzgpKxwTZDVIOys9LwFyQ1N3Sio//EABgBAQEBAQEAAAAAAAAAAAAAAAABAgME/8QAKxEBAQACAgECBAYCAwAAAAAAAAECEQMhEjFBEyJR0WFxgZGhwULhBBQy/9oADAMBAAIRAxEAPwD3FERAREQEREBERAREQEREBERAREQEREBERAREQEREBERAREQEREBERAREQEREBERAREQEREBERAREQF1TZDYHNDjW921v1NEgfTgFdqp5siTKz5Gxta7wiGeckNDy1ry48Ena1zA0DuXOHHcWTY7tOnkdnzNf2NPjv9VpttfvZv8A95XorJUGnQOlzIpJSTO0PbIQXBjgxzgCI9xaL3hwu3AGr7q/Vy9UgiIsqIiICIiAiIgIiICIiAiIgIiICIiAiIgIiICIiAiIgIiICIiAiIgIiICIiAiLqmyGQEbnNbuNN3ECz7C+5QdqpNZyDp0p8Ph0vLjt3eYANBA4txtoNnswcdyLTMn+zw2BucSA1t1bj259B6k80AT6Kq1AHUtGia4VLLTQ5j3M2P2lziHDzADaaHqQAe9jWPqlR9H1B/5T8N799ijewE0NxcGgA0NzQfvBobqFmzWYpHkNEjgP1mxPc02LBBANij37KjGMyDOYC0tbRbUYjhve5otrQ4SiOxZuySB6d+OXjm3xkFzo42xtPcl22XY6h3cQIroep4pdLjKjRHUmgXslr38J/wDhW7+CN1EScsjke31cAAP/ALEE/hapj4UX6oBs7dzYQa3Hb87hIKFe3bhd+U9kzrkrg1uqD1AeBbyeKdQA9u6x4xVi7VomAl3iNA7l0UgA9+S2qHupcUjZow5pDgexBsH8VTY7PGb/ADDxTWuLSOxHklLBx9PwUjQJCcVzXd2u5+8gF/8A+hePwUsgtEXVj5LMndscHbXFjq9HDuD7FdqyoiIgIiICIiAiIgIiICIiAiIgIiICIiAiIgIiICIiAiIgIiICIiAo2dijLhrgEHcwkXRojt6ggkEcWCRYUldGbiszcV0bxbXCj/373yrBQzwyxSNbtDG7qaATtaXNc1u136oO7bXqS07W87vkzJXuZ4Z3eG1zoWUBbonMHzehka57b7Brwa732ZunSsh8NjaFVvjpoHs4x3tDh/NBJIsFi6cOK8bZI6nOc2GcDjbta0Or1Ak/Nj32vaeD26z6smQ9rnSmLnYBM9gY1nuRu3AvdKSwjksFVdesrKidj6lZcAyVjiS4tFOBZ5bLaI23Qq/K7n26otSZjxYoO57zGGPa1pcaLAT5RyTuDbq9ofZocrpys2T8khr9kIYwEyukLnx7fL4hawFrW3dkvqg4Hi01RKjkLBTHbm+zH9vvEUP+K+iV4mdV8tY4gFwJNva7tFuumx8BoUQteYpJHZDdsTi19/aGciuLE9HuAOObUSZk7Msy7XuazyFseRM6gQCd5rxmONscGhpFAc+a01sWbwHybpBXoN4bf75IW3+9fIc0YOok1uY/5nAtOxvLtx5qvEM112r6L5hbs1gfEG9r4zJuB92wtcLBG4cGjyomCJnPbLIA4kN3kvcfzUnmALCNo2jdHuuyQTQDqDQmY2c3CzXCuT4gcLHmLHtdu5oNH511k/zfoFY4WVLkZhBDNjRTq3Hz2KaHGroXfAo0Oeao9Nym5+KJXNFhrTcjzHtaBQcatwLj5rcBYLRzS0OlSOlxBuiEQBpjQT8o7Gi0Fv8ARIsfwWcppYmIiLmoiIgIiICIiAiIgIiICKs17XYdBx2vmLvO4MYGtLnOcewDRye3+HurGJ/iRg0RYuj3H0P1V1dbHJERQEREBERAREQEREBERAREQEREBERBW5OnuOSZGuLt1Wx8jw0VxbSD5PqKN0O3JOY1DHkOobQSHlu14e7ybQQ7eT4jn7oztPcA72t8u4OG1nl8GBzu9Amh6/T71jpJD4Bkf44EnnM8DdxjAcfBNAlxY475aLHt89Gg0Lrx2s1KxceBzJsdry2Rha1wa4xymqdGQ5pFREXQaNgG4ejlT42bBm6vJjRTPypZYnRPNRtaI+9OkA2ue0ueQ5gI/OOsE8qt6pkzNSifhwHeIWD7XKLaHCrYzzOJA2C3CzZsE02jmvhtkjH6uiBBIkDo+PTcO/8ABenHi+S5bYuXel7pfWUerZbMZuLJtlmbI0Cdp84ex7CR4Y8rSwGr7X34rSQZMbeoJOXuyN2+XGc9jDucI2tfw4tc1kDQQAXEeY1uIrG/DLCbL1VJOxhLMdj3saOTZtsbRfclpdV+yyuo5csuryTPJbN4hc4td8rt36rgfQ8Ag+gpdbw45ZXHHrpPKybr1/Azhn5T3whwkbRb5XXM0tbT5SG+HFK/u0EguaWbhVAcMXIfksEYBkh2NbM7a8B5aXboi0Nc5osnfYoUYzzu2wemepzqvT7y6SCF7Hj7VJM0baobXhtgbn7Q3k0C0muzTe4pZJqEczmBzJ75dHXmDg0ODXcjeNjgPQCQ93LzZTxtljc7TsWZsme0iFrySbkY/f4Xe7LmgN542tO7keWrIvF8AoL6vNbttiOoetsrRMiW9Pc6GN1CYylrXAkAH9Easmu6kdP9W5Oqvt+A6KIxmRspkLmu4BaB+bHzD1XP4p/6DT/fH/zmKdoP+guP/wDEZ/yQu/yfDl8e969/ux35erPaZ15m6riCWHS3PYeNwyRVjv3iV9B1I7F0F+VmwfZdrqDN+9zu1V5R5ibAH0skemI+H+nalldNtdjZjIY9zqYYWON3ybLb5K5/EzFycfprFGVL49TO8R7Wht2Ds4AABDdwtdcuPC5+E16/jv8AnpJbra+werNQ1aHxcfTriPyF87WF49wCP48j6lc9c65foukY80mI4Olc5r43SbTHtNGjs819x2BBC12JIyXEY6MgsLQWFvbbXlr6UsN8U4xLmac1wBa7IAcD2ILmAg/QhcsPDLOS49fr91u5PVrfyzHN0+cyLzs8N0jeaumk0ePKbFH2Nqnxetov5Ht1CZnhhxc1sbXby5wc5oDTQskNJ9KF+1rI5pf0Hk5GI7c7Dyo3+A7k+G8sIr39mn3G137Soc4V0Vpbn/oRLMJPb9NY49fIH/xXXH/j438revy1ekudbgda6g/D+0DTHGCtwPi+Yt99u3dVc3VfhyriPrOLK6TkzoWl/hjzRuO0h3HlJo1wbsWtI14dGHAjbVgg8V737UvF9Hp+ka2+P9Ca2EfKR4jy2v7JH4ELGGOHJLda1Yttj1vQtQ/K2jQ5G3Z4jA/bd7bHa6F/fQVH1N1mNJ1JuJBC7IyXf6tpoNsWLNHmvNVduSQKU/of/Q/E/qm/4LI9IERfFHPbJ+kO7w777dzSAP7G017D6LOOGPllbPQtuokT9XOwtVhdqWn+DRPhTW2Twyfmo1xx3o3Q7FajqbqaDpzThNId279G1tEv4vj02gck9u3qQDUfFl7G9GSBxG4vYI777t4Jr67A78LWMzAcbVdFdk8QiCOt3YODub9gAYrv0HK6Y8ePJJlrXr1/PSW2dNhD1Jqk2P4o0vyHkNOQ0Pr+iW3f0IB+imv6sLOrMbBMFePCJS8vos8sh2lmzkjw67j5u3HM/q3Wj09oL8kRiTYW20v23ueG99p9SPRY3OnOX8VtPkA2l+LuAu6uPIPf1WMMZnLfHU1fr91t17rnVOtyNZOHhY7sqZtiSnBrGEdxur0PBugCau+FP0fWM2bUPCysLwWlpcJWzNe2xXBoeU/f7FZf4MFsePlRv4yBIPEB+agK596fvv6n6ra9VsdJ0xlBl7jBIG13vYe31U5McccvCT9f7JbZtmj15Nqec+PT8N2S1nzSF4Y0/dYqj6WQT7Kd051oNS1Q4mRC7GyR2Y42HUL4NDmua7EcglRvhFIx3SADa3CR/iV3sm23/Y2qq67Il+IunNj5lDmb67hvig8/TaHmvYn3W/DC53j16b7Td1t6UiIvI6CIiAiIgIiICIiAiIgq+ppzjaHLIO7BuH9kg/5KfiwDGxWRjs1oaPuAoKLruP8AatJkYexHmPs2xuP921nJNRmikiyJZJ2wna91nHZAwGi4PP6ZzwbaGjua+pXTHHyiWst8Osk52Lqkx7yMc8/e4PPev8x9x9JOZp8OiadpOTFG0SPliDjQ53xndZ7nk3yT2XLojTvydmaning8Rs7fK+xG7vdbXNdwOy0vUOms1PTIYomOH2aSOSN1U0NjI3C7v9HYA96PblenPOTk/C/ZiTpjmZbem36tkQgRt3txcdjOG7wDuO0cWweb8Xe5uB0H0nFntbPkhxjJDY42mt1nbueeCGgkEUbNfVodZ6rpL8rFZC+MbH5M+VPI3u1hLi1u70e5oqx2DR3AK1WkPP2wnyEna1nlLWsbtobR2I3bg035msodwTrLk8cb4+t/rpJN3tR9PYLNC+IjWQ7gyeF9jjaCHWNvrVNsE1YfxwVsupxWGx/qx9t+8sc2/wAN1/gsPo8rtW62yMiL842CL7PEHSOaC4mgGvDdzWgCQ7qJ9ebWq1B2RLHHFMIre+h4bnHja4WbaO0hjFjvuuh2XHkl8pb9O2p6NMiIvM2rOo9Gbr+jvxnuc1ry0ktqxtcHDuK7hd2FpzcTR2YwJLWRiIONWQG7bPpdLFHWdU1TqfKxsV+O1sDv9a13Y9uQDZ/cp3TnVORNm5OHlsY3JhYXtLL2vaAOe/1afqHdhRXe8ecx1v8AFnc26sX4cDDhDI87NY0fqslDR9eAKtXuF00yLRH4k8kmTG8kkzu3OHbgO78EWD3B7HtWT6c1PWuodLGRFJiBpJFPa8Gx34DSK/FbXp+PLjwj9sfG6UuNeECGhvFDkAk9z+KvLc5/6yiY69oz+J0LJpzSzHz8mKIn5PK6r70a8v4BTJ+i458TFjdNM77NIZQ5xa5z3F+87yRzz+KvdUmONpkr2/M1jnD7w0kLA9Bdb5Oqay2HK2VNGXQlrastJBHfnhr/AO59UxvJnLlL6F1Om26h0SLqDS3QSg0eWuHdjh2cPr/iCR2Kg4nSOPD0wMB+6SIEm3UHAlxdYIAognilWfEPqebRDDDjbTNJucbF0xrTfF8c837McokHXTsPoKPMmDXzSOexjQNoJD3AE+zQ1tn93qmOHJ4TXpb0Wzbl/wCG5GP4Iz8oQdvC3cV7fs19NtfRX46Ux4umn4MYLI3inOFFxJq3Enu7gfuA7ABZ6OPX5sTx/Ex2uI3CAsANexJHDvoXfeQu3T+tn6n0hlTBojycZp3tqwDR2uAPNEgijyC0jnudZTkv+UvfsTX0covh74EQa3UM5rQKa1s1AD2AAoBS9W6Eh1OCEmWVs8LGsGQHfnH7RQLz+s71sUb9VG+HnWR6gjdDPQyGeYUKEjPcD0IsAj2IPqaYWt5moa7qONG6PdCB9n3NoAn9ojkhL8WZXd9D5dGP8PI5c1suXkz5Wz5Wyu8v4gkkjgcWAfW1o9f0KDX8DwZm227aRw5p92n0P8D62sHk65rON1HFgl+L40rd7SGu21TzyasH82709lYdSa3qOgdPQOkdD9okn2OLWks2lri3vRuwLTLDktnzTfsSz6O6T4fvlwDjOz8h2Px+bIYeAQWjcRwAQKHbhW/8k4h1Dj5m9+7HiETG+WiA17bPF3Tz2rsFVjF18n9Ngj61If4bOV09Ua5nQ9ZQ4GK6IGSEPBlaa3DxS6yOw2s9B3U+fK6mU9/9+x1PZZa10TFqGp/aopJMaf1fEa3fUj396q/W1I0fpyTC1ETzZk87g0ta1+0MF1Z2gfNx3+pVA7qLUen9exoc7wJI8h2xph3W07mtvkDsXNsV2PB4pfc7WtSzetcnCxXwNETWuHitPYsjJ5ANnc/27K+PJZrc1r+PzNxLy/h7GM902LkTYhf8zYneU/cAQQLPa6HoAp/TXRkGhZbpy9807u8spsi+9fU+5s/WuFV6N1Hm4fVzdPzhE50jN0b4brs4833HkcOwII9QVC0zWNX13PyW48mM1sMro/zjXA1ucG9gb4H0Szls1cutJ8v0ejIs5peNqn2Kb7RNj+IW/wDlzG1xa082X2ASCaFD0v8ACr6e633aDkPzAGT4pIlYBW7khgAvuXeT7xfYhcfhW71235NuiznQ2bl6po/2jK2jxDuia1tUz0J9Tu7j6V7rRrOWPjdEuxERZUREQEREBERBxe0PYQRYPBHusvi6dG3WhHKAXNJfC8g3ydzg11ja4ut9+odI0WGOWqUHVdPGdD3p7eWuBog+nPob7H09iLB1jdJVJmFsOtudE2zDGzxmuc0Nla4yNYA5xoStp9WdpDy015XNm6Q2PNxCGyvsDZIwkhzTVW5p8wJHPm5IN2qbPgBJbKGxvaNzS5oEUj2tAxy/vsYxwB2/IXbaJcC0c8rBmdQbGJDGxgjfObfLINzpg117o9zQG7gQAXCgWt562Sz1RK1PSmwlsbdzm0S8Ek+lNDj+yQHi3cA+1kqNq2U4QuixADMdrLdwyJu0Bz5mkfs8AOBvgtvzLjJExz8R43GPLeY6lkyCQPCmkZuY+Wv1WgtI9Xdr45OxQMSfHm/NMZLUMoAY1n+shkaKEe5ji2MbRZcw2CCVZ1rYptKxIcdkeFCZS0tc8SxFu6Yu2jxRbjDNA5pLdpDizY2+4K0+hRHNzfGJDmsFMcAAHk8ueB6B581c+VsJB5Kg6ZgSZsAit3hD5i8epHna0Eb2xk3bHkuPIdtbQfrYIRBEGt7D/sn7yeVOTMkdiIi4NPPOlsqPF6/1MyPawEtrc4C+T7qLgzt1f4kZk8J3xR45aXjlpOxoFH1sh1H12Fa7O6LwM/LdLJAHPebcdz+T+DqVjp2j4+mYZihiaxjvmDR81iiSe5NcWV6by492b3Zpjxryzobp/G1Lp9skubNA7cRsZkMYODwdpaTZXpvTeDHp2lCOKZ8zQSd73h7jZsjcABx2Vb/IDTf9mb/fk/6lb6Po8Gi4xjgZsYTuI3OIugCeSa7BTm5ZnvVpjjp91z/0Sf8Aqn/8BXk0WI+L4d4efF+kxJnO+9pmNg+43Bv4Fy9knibPC5jhbXAtcPcEUf4KDjaJj4ukHFZGBCQ4Flkgh17uSb5srPHyzCa/FcsdvPMB/wDKjUtR1Ig+HFA+HHsdvzZv7jRJ/wB8qPNx3j4dafkAFzIZpN4/pTHbfsLbtv3cF7BhaJj4GmOx44w2J17mgnncKdzd8jhcsLSIMHTPszI2iHkbD5gQ4kuBu7BJPf3XX/sSXqe8/bWmfB0w9Q4s2mfaRPH4VWXFwFfQjuHeld74Xl+isOZo+tZgBEUofsv1t73kfgHN/ety74c6Y6ff4HrdCSQD927t9Oyv3aXC7TDjeG0Qlu3YBQr1HCxjyYYT5d96XVvq84/k/JkdHYWfi2MrHjB4HMjQTxXqQL49QXN5sVI+GGo/lfqfOyK2+I1jqu6PN8+oteiYOGzT8RsUbdrGCmtF8D8VG0/RMfTMqSWKJrHycyEX5uSe10OSe3ureeXHKX9P3PHuMbrX/vPhf1B/4clc/jE3dpGMCaByACfbyPWwm0aCfWGZbowZ427WPs2B5uKuv13fvXzWNFg1uBrJ4w9rTuaCXCjRF8EehKk5Z5Y36Q8eqyMHSeFHO1w1LJJDgQDlxkGj2I28gro6hi8f4v4jCSN2MRbSQRbMnkEcg/UK/wD/AA/0z/Zm/wB+T/qVtJouPLqzMosuaNuxjy51htOFd6PzO5Pur8ab3u3qni850DTfs/xC8DUJZZZY/NhukeS1/JIPPO7iwBxua7uQFMiwjqHxM1KJsj4nOgbtewkOadsBBsG6vuPUWFutT0XH1WRjpow50Z3RushzTYPDgQRyAfwC5QaPBBqz8prAJpBte+z5gA0AVddmt/cl599++tHi8/8AhxitHU2QMt0js+LgeI8uGygC5l8k0e5/Vc2qsqt6c0aDVdVzjNlS45bkOAEczY91vdybBul6hPouPkaozJdGPGZw2QEh1c8GjyKJFG+5VZP0Np2RO57sdpc4lzjufySbJ+b3Wvjzdvc3pPF3dKaVDpUEjYcmTIDnAkyStkLeOwIAoLG9eaJDkde4YI4yTUwHG/aRX4kU0/QBbvRensbQ3OOPGI99bqc43V1wSe1n967szSIM3OinkYHSRcxus+W+/ANH8Vzx5fHO5brVx3NJnEMfoGgfcAB/kouJqTMuYtFgj3Hfkj8OQRzXyu/ZNSpGCSMtPIIo/coeFpbMOYuHdxLj25cbtxru/ki/bj0XGa00nIiKAiIgIiICIiAiIg654Gztpwv29x9Qe4P1Cqv5PthNxPdH9GlwaP7LXNBP1dZVyistgp/yVOe+U4j22gfxBB/iueNoMUUoe7c9w7F7i4i+43El+0/skkK1RXyqafGNDGgAUBwAPRfURZUREQEREBERAREQEREBERAREQEREBERAREQEREBERAREQEREBERAREQEREB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9" name="AutoShape 12" descr="data:image/jpeg;base64,/9j/4AAQSkZJRgABAQAAAQABAAD/2wCEAAkGBxIHBhQRExQWFhUWGSEYFBgXFhkeHRgdIhofIRgeHxwkHjQgHBomGx8dITEjJjUsLi4uGSAzODQsNygtLisBCgoKDg0OGxAQGywmICQvMTYsNyw0LzQsNDQ4ODQ3NCwvLCwsLDQ0LCw0NDYsNCw0LCwsNSw0LC4sLCwsLCwsLP/AABEIAJkBSgMBIgACEQEDEQH/xAAbAAEAAwADAQAAAAAAAAAAAAAABAUGAgMHAf/EAEYQAAEEAQMCBAMDBwgIBwAAAAEAAgMRBAUSIQYxEyJBUQcyYRRxgRUjM0JSkaEWYnJzgpKxwTZDVIOys9LwFyQ1N3Sio//EABgBAQEBAQEAAAAAAAAAAAAAAAABAgME/8QAKxEBAQACAgECBAYCAwAAAAAAAAECEQMhEjFBEyJR0WFxgZGhwULhBBQy/9oADAMBAAIRAxEAPwD3FERAREQEREBERAREQEREBERAREQEREBERAREQEREBERAREQEREBERAREQEREBERAREQEREBERAREQF1TZDYHNDjW921v1NEgfTgFdqp5siTKz5Gxta7wiGeckNDy1ry48Ena1zA0DuXOHHcWTY7tOnkdnzNf2NPjv9VpttfvZv8A95XorJUGnQOlzIpJSTO0PbIQXBjgxzgCI9xaL3hwu3AGr7q/Vy9UgiIsqIiICIiAiIgIiICIiAiIgIiICIiAiIgIiICIiAiIgIiICIiAiIgIiICIiAiLqmyGQEbnNbuNN3ECz7C+5QdqpNZyDp0p8Ph0vLjt3eYANBA4txtoNnswcdyLTMn+zw2BucSA1t1bj259B6k80AT6Kq1AHUtGia4VLLTQ5j3M2P2lziHDzADaaHqQAe9jWPqlR9H1B/5T8N799ijewE0NxcGgA0NzQfvBobqFmzWYpHkNEjgP1mxPc02LBBANij37KjGMyDOYC0tbRbUYjhve5otrQ4SiOxZuySB6d+OXjm3xkFzo42xtPcl22XY6h3cQIroep4pdLjKjRHUmgXslr38J/wDhW7+CN1EScsjke31cAAP/ALEE/hapj4UX6oBs7dzYQa3Hb87hIKFe3bhd+U9kzrkrg1uqD1AeBbyeKdQA9u6x4xVi7VomAl3iNA7l0UgA9+S2qHupcUjZow5pDgexBsH8VTY7PGb/ADDxTWuLSOxHklLBx9PwUjQJCcVzXd2u5+8gF/8A+hePwUsgtEXVj5LMndscHbXFjq9HDuD7FdqyoiIgIiICIiAiIgIiICIiAiIgIiICIiAiIgIiICIiAiIgIiICIiAo2dijLhrgEHcwkXRojt6ggkEcWCRYUldGbiszcV0bxbXCj/373yrBQzwyxSNbtDG7qaATtaXNc1u136oO7bXqS07W87vkzJXuZ4Z3eG1zoWUBbonMHzehka57b7Brwa732ZunSsh8NjaFVvjpoHs4x3tDh/NBJIsFi6cOK8bZI6nOc2GcDjbta0Or1Ak/Nj32vaeD26z6smQ9rnSmLnYBM9gY1nuRu3AvdKSwjksFVdesrKidj6lZcAyVjiS4tFOBZ5bLaI23Qq/K7n26otSZjxYoO57zGGPa1pcaLAT5RyTuDbq9ofZocrpys2T8khr9kIYwEyukLnx7fL4hawFrW3dkvqg4Hi01RKjkLBTHbm+zH9vvEUP+K+iV4mdV8tY4gFwJNva7tFuumx8BoUQteYpJHZDdsTi19/aGciuLE9HuAOObUSZk7Msy7XuazyFseRM6gQCd5rxmONscGhpFAc+a01sWbwHybpBXoN4bf75IW3+9fIc0YOok1uY/5nAtOxvLtx5qvEM112r6L5hbs1gfEG9r4zJuB92wtcLBG4cGjyomCJnPbLIA4kN3kvcfzUnmALCNo2jdHuuyQTQDqDQmY2c3CzXCuT4gcLHmLHtdu5oNH511k/zfoFY4WVLkZhBDNjRTq3Hz2KaHGroXfAo0Oeao9Nym5+KJXNFhrTcjzHtaBQcatwLj5rcBYLRzS0OlSOlxBuiEQBpjQT8o7Gi0Fv8ARIsfwWcppYmIiLmoiIgIiICIiAiIgIiICKs17XYdBx2vmLvO4MYGtLnOcewDRye3+HurGJ/iRg0RYuj3H0P1V1dbHJERQEREBERAREQEREBERAREQEREBERBW5OnuOSZGuLt1Wx8jw0VxbSD5PqKN0O3JOY1DHkOobQSHlu14e7ybQQ7eT4jn7oztPcA72t8u4OG1nl8GBzu9Amh6/T71jpJD4Bkf44EnnM8DdxjAcfBNAlxY475aLHt89Gg0Lrx2s1KxceBzJsdry2Rha1wa4xymqdGQ5pFREXQaNgG4ejlT42bBm6vJjRTPypZYnRPNRtaI+9OkA2ue0ueQ5gI/OOsE8qt6pkzNSifhwHeIWD7XKLaHCrYzzOJA2C3CzZsE02jmvhtkjH6uiBBIkDo+PTcO/8ABenHi+S5bYuXel7pfWUerZbMZuLJtlmbI0Cdp84ex7CR4Y8rSwGr7X34rSQZMbeoJOXuyN2+XGc9jDucI2tfw4tc1kDQQAXEeY1uIrG/DLCbL1VJOxhLMdj3saOTZtsbRfclpdV+yyuo5csuryTPJbN4hc4td8rt36rgfQ8Ag+gpdbw45ZXHHrpPKybr1/Azhn5T3whwkbRb5XXM0tbT5SG+HFK/u0EguaWbhVAcMXIfksEYBkh2NbM7a8B5aXboi0Nc5osnfYoUYzzu2wemepzqvT7y6SCF7Hj7VJM0baobXhtgbn7Q3k0C0muzTe4pZJqEczmBzJ75dHXmDg0ODXcjeNjgPQCQ93LzZTxtljc7TsWZsme0iFrySbkY/f4Xe7LmgN542tO7keWrIvF8AoL6vNbttiOoetsrRMiW9Pc6GN1CYylrXAkAH9Easmu6kdP9W5Oqvt+A6KIxmRspkLmu4BaB+bHzD1XP4p/6DT/fH/zmKdoP+guP/wDEZ/yQu/yfDl8e969/ux35erPaZ15m6riCWHS3PYeNwyRVjv3iV9B1I7F0F+VmwfZdrqDN+9zu1V5R5ibAH0skemI+H+nalldNtdjZjIY9zqYYWON3ybLb5K5/EzFycfprFGVL49TO8R7Wht2Ds4AABDdwtdcuPC5+E16/jv8AnpJbra+werNQ1aHxcfTriPyF87WF49wCP48j6lc9c65foukY80mI4Olc5r43SbTHtNGjs819x2BBC12JIyXEY6MgsLQWFvbbXlr6UsN8U4xLmac1wBa7IAcD2ILmAg/QhcsPDLOS49fr91u5PVrfyzHN0+cyLzs8N0jeaumk0ePKbFH2Nqnxetov5Ht1CZnhhxc1sbXby5wc5oDTQskNJ9KF+1rI5pf0Hk5GI7c7Dyo3+A7k+G8sIr39mn3G137Soc4V0Vpbn/oRLMJPb9NY49fIH/xXXH/j438revy1ekudbgda6g/D+0DTHGCtwPi+Yt99u3dVc3VfhyriPrOLK6TkzoWl/hjzRuO0h3HlJo1wbsWtI14dGHAjbVgg8V737UvF9Hp+ka2+P9Ca2EfKR4jy2v7JH4ELGGOHJLda1Yttj1vQtQ/K2jQ5G3Z4jA/bd7bHa6F/fQVH1N1mNJ1JuJBC7IyXf6tpoNsWLNHmvNVduSQKU/of/Q/E/qm/4LI9IERfFHPbJ+kO7w777dzSAP7G017D6LOOGPllbPQtuokT9XOwtVhdqWn+DRPhTW2Twyfmo1xx3o3Q7FajqbqaDpzThNId279G1tEv4vj02gck9u3qQDUfFl7G9GSBxG4vYI777t4Jr67A78LWMzAcbVdFdk8QiCOt3YODub9gAYrv0HK6Y8ePJJlrXr1/PSW2dNhD1Jqk2P4o0vyHkNOQ0Pr+iW3f0IB+imv6sLOrMbBMFePCJS8vos8sh2lmzkjw67j5u3HM/q3Wj09oL8kRiTYW20v23ueG99p9SPRY3OnOX8VtPkA2l+LuAu6uPIPf1WMMZnLfHU1fr91t17rnVOtyNZOHhY7sqZtiSnBrGEdxur0PBugCau+FP0fWM2bUPCysLwWlpcJWzNe2xXBoeU/f7FZf4MFsePlRv4yBIPEB+agK596fvv6n6ra9VsdJ0xlBl7jBIG13vYe31U5McccvCT9f7JbZtmj15Nqec+PT8N2S1nzSF4Y0/dYqj6WQT7Kd051oNS1Q4mRC7GyR2Y42HUL4NDmua7EcglRvhFIx3SADa3CR/iV3sm23/Y2qq67Il+IunNj5lDmb67hvig8/TaHmvYn3W/DC53j16b7Td1t6UiIvI6CIiAiIgIiICIiAiIgq+ppzjaHLIO7BuH9kg/5KfiwDGxWRjs1oaPuAoKLruP8AatJkYexHmPs2xuP921nJNRmikiyJZJ2wna91nHZAwGi4PP6ZzwbaGjua+pXTHHyiWst8Osk52Lqkx7yMc8/e4PPev8x9x9JOZp8OiadpOTFG0SPliDjQ53xndZ7nk3yT2XLojTvydmaning8Rs7fK+xG7vdbXNdwOy0vUOms1PTIYomOH2aSOSN1U0NjI3C7v9HYA96PblenPOTk/C/ZiTpjmZbem36tkQgRt3txcdjOG7wDuO0cWweb8Xe5uB0H0nFntbPkhxjJDY42mt1nbueeCGgkEUbNfVodZ6rpL8rFZC+MbH5M+VPI3u1hLi1u70e5oqx2DR3AK1WkPP2wnyEna1nlLWsbtobR2I3bg035msodwTrLk8cb4+t/rpJN3tR9PYLNC+IjWQ7gyeF9jjaCHWNvrVNsE1YfxwVsupxWGx/qx9t+8sc2/wAN1/gsPo8rtW62yMiL842CL7PEHSOaC4mgGvDdzWgCQ7qJ9ebWq1B2RLHHFMIre+h4bnHja4WbaO0hjFjvuuh2XHkl8pb9O2p6NMiIvM2rOo9Gbr+jvxnuc1ry0ktqxtcHDuK7hd2FpzcTR2YwJLWRiIONWQG7bPpdLFHWdU1TqfKxsV+O1sDv9a13Y9uQDZ/cp3TnVORNm5OHlsY3JhYXtLL2vaAOe/1afqHdhRXe8ecx1v8AFnc26sX4cDDhDI87NY0fqslDR9eAKtXuF00yLRH4k8kmTG8kkzu3OHbgO78EWD3B7HtWT6c1PWuodLGRFJiBpJFPa8Gx34DSK/FbXp+PLjwj9sfG6UuNeECGhvFDkAk9z+KvLc5/6yiY69oz+J0LJpzSzHz8mKIn5PK6r70a8v4BTJ+i458TFjdNM77NIZQ5xa5z3F+87yRzz+KvdUmONpkr2/M1jnD7w0kLA9Bdb5Oqay2HK2VNGXQlrastJBHfnhr/AO59UxvJnLlL6F1Om26h0SLqDS3QSg0eWuHdjh2cPr/iCR2Kg4nSOPD0wMB+6SIEm3UHAlxdYIAognilWfEPqebRDDDjbTNJucbF0xrTfF8c837McokHXTsPoKPMmDXzSOexjQNoJD3AE+zQ1tn93qmOHJ4TXpb0Wzbl/wCG5GP4Iz8oQdvC3cV7fs19NtfRX46Ux4umn4MYLI3inOFFxJq3Enu7gfuA7ABZ6OPX5sTx/Ex2uI3CAsANexJHDvoXfeQu3T+tn6n0hlTBojycZp3tqwDR2uAPNEgijyC0jnudZTkv+UvfsTX0covh74EQa3UM5rQKa1s1AD2AAoBS9W6Eh1OCEmWVs8LGsGQHfnH7RQLz+s71sUb9VG+HnWR6gjdDPQyGeYUKEjPcD0IsAj2IPqaYWt5moa7qONG6PdCB9n3NoAn9ojkhL8WZXd9D5dGP8PI5c1suXkz5Wz5Wyu8v4gkkjgcWAfW1o9f0KDX8DwZm227aRw5p92n0P8D62sHk65rON1HFgl+L40rd7SGu21TzyasH82709lYdSa3qOgdPQOkdD9okn2OLWks2lri3vRuwLTLDktnzTfsSz6O6T4fvlwDjOz8h2Px+bIYeAQWjcRwAQKHbhW/8k4h1Dj5m9+7HiETG+WiA17bPF3Tz2rsFVjF18n9Ngj61If4bOV09Ua5nQ9ZQ4GK6IGSEPBlaa3DxS6yOw2s9B3U+fK6mU9/9+x1PZZa10TFqGp/aopJMaf1fEa3fUj396q/W1I0fpyTC1ETzZk87g0ta1+0MF1Z2gfNx3+pVA7qLUen9exoc7wJI8h2xph3W07mtvkDsXNsV2PB4pfc7WtSzetcnCxXwNETWuHitPYsjJ5ANnc/27K+PJZrc1r+PzNxLy/h7GM902LkTYhf8zYneU/cAQQLPa6HoAp/TXRkGhZbpy9807u8spsi+9fU+5s/WuFV6N1Hm4fVzdPzhE50jN0b4brs4833HkcOwII9QVC0zWNX13PyW48mM1sMro/zjXA1ucG9gb4H0Szls1cutJ8v0ejIs5peNqn2Kb7RNj+IW/wDlzG1xa082X2ASCaFD0v8ACr6e633aDkPzAGT4pIlYBW7khgAvuXeT7xfYhcfhW71235NuiznQ2bl6po/2jK2jxDuia1tUz0J9Tu7j6V7rRrOWPjdEuxERZUREQEREBERBxe0PYQRYPBHusvi6dG3WhHKAXNJfC8g3ydzg11ja4ut9+odI0WGOWqUHVdPGdD3p7eWuBog+nPob7H09iLB1jdJVJmFsOtudE2zDGzxmuc0Nla4yNYA5xoStp9WdpDy015XNm6Q2PNxCGyvsDZIwkhzTVW5p8wJHPm5IN2qbPgBJbKGxvaNzS5oEUj2tAxy/vsYxwB2/IXbaJcC0c8rBmdQbGJDGxgjfObfLINzpg117o9zQG7gQAXCgWt562Sz1RK1PSmwlsbdzm0S8Ek+lNDj+yQHi3cA+1kqNq2U4QuixADMdrLdwyJu0Bz5mkfs8AOBvgtvzLjJExz8R43GPLeY6lkyCQPCmkZuY+Wv1WgtI9Xdr45OxQMSfHm/NMZLUMoAY1n+shkaKEe5ji2MbRZcw2CCVZ1rYptKxIcdkeFCZS0tc8SxFu6Yu2jxRbjDNA5pLdpDizY2+4K0+hRHNzfGJDmsFMcAAHk8ueB6B581c+VsJB5Kg6ZgSZsAit3hD5i8epHna0Eb2xk3bHkuPIdtbQfrYIRBEGt7D/sn7yeVOTMkdiIi4NPPOlsqPF6/1MyPawEtrc4C+T7qLgzt1f4kZk8J3xR45aXjlpOxoFH1sh1H12Fa7O6LwM/LdLJAHPebcdz+T+DqVjp2j4+mYZihiaxjvmDR81iiSe5NcWV6by492b3Zpjxryzobp/G1Lp9skubNA7cRsZkMYODwdpaTZXpvTeDHp2lCOKZ8zQSd73h7jZsjcABx2Vb/IDTf9mb/fk/6lb6Po8Gi4xjgZsYTuI3OIugCeSa7BTm5ZnvVpjjp91z/0Sf8Aqn/8BXk0WI+L4d4efF+kxJnO+9pmNg+43Bv4Fy9knibPC5jhbXAtcPcEUf4KDjaJj4ukHFZGBCQ4Flkgh17uSb5srPHyzCa/FcsdvPMB/wDKjUtR1Ig+HFA+HHsdvzZv7jRJ/wB8qPNx3j4dafkAFzIZpN4/pTHbfsLbtv3cF7BhaJj4GmOx44w2J17mgnncKdzd8jhcsLSIMHTPszI2iHkbD5gQ4kuBu7BJPf3XX/sSXqe8/bWmfB0w9Q4s2mfaRPH4VWXFwFfQjuHeld74Xl+isOZo+tZgBEUofsv1t73kfgHN/ety74c6Y6ff4HrdCSQD927t9Oyv3aXC7TDjeG0Qlu3YBQr1HCxjyYYT5d96XVvq84/k/JkdHYWfi2MrHjB4HMjQTxXqQL49QXN5sVI+GGo/lfqfOyK2+I1jqu6PN8+oteiYOGzT8RsUbdrGCmtF8D8VG0/RMfTMqSWKJrHycyEX5uSe10OSe3ureeXHKX9P3PHuMbrX/vPhf1B/4clc/jE3dpGMCaByACfbyPWwm0aCfWGZbowZ427WPs2B5uKuv13fvXzWNFg1uBrJ4w9rTuaCXCjRF8EehKk5Z5Y36Q8eqyMHSeFHO1w1LJJDgQDlxkGj2I28gro6hi8f4v4jCSN2MRbSQRbMnkEcg/UK/wD/AA/0z/Zm/wB+T/qVtJouPLqzMosuaNuxjy51htOFd6PzO5Pur8ab3u3qni850DTfs/xC8DUJZZZY/NhukeS1/JIPPO7iwBxua7uQFMiwjqHxM1KJsj4nOgbtewkOadsBBsG6vuPUWFutT0XH1WRjpow50Z3RushzTYPDgQRyAfwC5QaPBBqz8prAJpBte+z5gA0AVddmt/cl599++tHi8/8AhxitHU2QMt0js+LgeI8uGygC5l8k0e5/Vc2qsqt6c0aDVdVzjNlS45bkOAEczY91vdybBul6hPouPkaozJdGPGZw2QEh1c8GjyKJFG+5VZP0Np2RO57sdpc4lzjufySbJ+b3Wvjzdvc3pPF3dKaVDpUEjYcmTIDnAkyStkLeOwIAoLG9eaJDkde4YI4yTUwHG/aRX4kU0/QBbvRensbQ3OOPGI99bqc43V1wSe1n967szSIM3OinkYHSRcxus+W+/ANH8Vzx5fHO5brVx3NJnEMfoGgfcAB/kouJqTMuYtFgj3Hfkj8OQRzXyu/ZNSpGCSMtPIIo/coeFpbMOYuHdxLj25cbtxru/ki/bj0XGa00nIiKAiIgIiICIiAiIg654Gztpwv29x9Qe4P1Cqv5PthNxPdH9GlwaP7LXNBP1dZVyistgp/yVOe+U4j22gfxBB/iueNoMUUoe7c9w7F7i4i+43El+0/skkK1RXyqafGNDGgAUBwAPRfURZUREQEREBERAREQEREBERAREQEREBERAREQEREBERAREQEREBERAREQEREB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" name="AutoShape 16" descr="http://www.seeklogo.com/images/F/Fundacao_Edison_Queiroz-logo-9A6B4ED3DC-seeklogo.com.gif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AutoShape 2" descr="data:image/jpeg;base64,/9j/4AAQSkZJRgABAQAAAQABAAD/2wCEAAkGBxQSEhQUEBQWFRUUFhoVFBYUFxwZFBQZFRcWGBgXFhgYHCggGBolHRQXITEkJSkrLi4uFx8zODMsNygtLiwBCgoKDg0OGxAQGzQkICQsLCwsLCw0LDQtLC8sLCwsLCwvLTQsLCw0LCwsLCwsLCwsLCwsLCwsLCwsLCwsLCwsLP/AABEIAK4BIQMBEQACEQEDEQH/xAAbAAEAAgMBAQAAAAAAAAAAAAAABQYDBAcBAv/EAEwQAAEDAgIFBgkKBQIDCQAAAAEAAgMEERIhBQYxQVETImFxkbEUMjNSc4GhstIHIzRCVHKCksHRFmKTosJT8CSUpBVEY2Sjw9Ph8f/EABsBAQACAwEBAAAAAAAAAAAAAAAEBQECAwYH/8QAPREAAgEDAAYGCAQGAgMBAAAAAAECAwQRBRIhMUFRE2FxkbHRBhQiMjOBocEjUuHwFTRCU3KiJPEWYpJD/9oADAMBAAIRAxEAPwDuKAIAgCAIAgCAIAgCAIAgCAIAgCAIAgMUE4ffDuNiDtB4Ebv/ALWWmjWM1LcZVg2CAIAgCAIAgCAIAgCAIAgCAIAgCAIAgCAIAgCAIAgCAIAgCAIAgCAIAgCAICM0pQPJ5WnfglAtnnHINzZB3EZi5XSE17stxFr0Jt9JSeJfR9T8zXodYmF3J1A5CYbWvNmnpY7YQtpUXjWjtRypX8HLUq+zLk/syaa4HYuJPTyeoAgCAIAgCAIAgCAIAgCAIAgCAIAgCAIAgCAIAgCAIAgCAIAgCAIAgCAIAgNHS2io6hhbI0Hgd7T0HaFrUdVQfRS1ZcH+hyq29KssVI5RTqfR0sOIUlQ5paSCx+bRbcRbLsVLL0jrUKip31D5x49a4PvIsNFYi3Z1n2Pal1dRnZrRWRZVEAePOZkevK47lc0L7R1yvwqyT5S2P64I7raQoPFWlrLnH9v7G/Ta9Uzsnh8f3m3H9tz7FNdpPetpmOmbfOJpx7UStPrFSv8AFnZ6zhP91lydGov6SXC/tpbpo34qhrs2ua7qIPcubTW8kRqRlueTKsG4QBAEBoaS0xFT25YuaDsdgcW9V2g2PWukKcp+6Rq93TofEylzw2voRjtdaTc5zupjsu0Lf1aa3+JG/its9zb+TJCl07BI1zmyCzQS7FdpAG8h1jZcnB5x4bSVC6pSi5J7FtedniRmgtNPmqZA5rmxvjDob+a0kEkbicQPqCx0lGScack5ReJdTZHt61WdZucWoyWY9i88llWCwCAIAgCAIAgCAIAgCAIAgCAIAgCAIAgCAIAgMVVOI2lztgts6SB+qyll4NJzUI6zMqwbkNp3Q3K/OQnBM0ZH6rx5rxvHTuWtSlSr03SrR1ovvXWuTItajPPS0XqzXc+p9XgQFDpW7jFMOSlabFp2H7p3rxulvR6raLpaPt0+fFdq+/eSbHS0K0uiqrUmuHPsNqo0fFJ48bXHiRn2qot9IXVvspVHHsezu3E+taUK3xIJ9qI6bViAjIOb0h1++6uKPpXpGDWtJSXWl4rBWVPR+ymniLXY398modVAM2SkHdl+oKs4+mc906K+T/Qhf+MQTzGo18jBM2upucyV7hxDi8Dra6/crqy0/o+8eq/YlylhfXcQbjR2krRa0JOS6tv0ZI6H17c04att8/HaLEdbd/qVrO0UlrU2aW2mpRercL5+aLzR1TJWB8bg5p2EKDKLi8M9BTqRqRUoPKZj0lXiBuN4cWDxi0Xw9JAzt1LMIOTwjStWjRjrS3cccCD0lrTRPYWPcZGuGbWtd35WK7Rt6sXlbCBW0jZzjqSeU+GGVqge5sp8DieYXZkTWFjxDs8tnFVOno2NakvWaqjOO5x2vswjlo116dV+rU26b362z5p/9ljDbjntGe0bR7Rmvnjn0c80pPt3P6M9bq6yxNIwVtMXYXRvMcjDdjh7Q4b2ngp2i9JysqrljWUveXk+ZHu7Xp4LVeq1tT/fDqN/RGsBLxDVNDJD4jh5OXq4HoXvbW6o3dPpKDzzT3rtX3KqNapTmqVdYb3Ne7LyfUywrsSggCAIAgCAIAgCAIAgCAIAgCAIAgCAIAgCAi9ZyfBZiNoZi/KQf0XWj8RES/z6vNrlnuJGKQOaHDYQCPWuTWHglRkpJNH2hkitOaBiqm88WeBzXjxm8OsdC6060qe7dyId1ZU7he1v4PiioSVFRRODKsF8ZybI3P27+o59apdIejlvd5qWnsT4x4Py+WwjUNJ3NjJU7r2ocJLf+vj2k3BM17Q5hBB2ELwdehUoVHTqrElwZ6elVhVgpweUzIuJ0CAjNJ6EjmBNg15zxAZ36eKudG6curJpRlrQ/K93y5fIrb3RVvdJuSxLmt/6kNojSMmjpsEnOjdm4A5W89vSP0X0S0vKOlKHS0tjWzD3rq8jyq6bRNfo6m2L5ePbzLhW6zRxW5Zp5OQXjkZzmSNO48HcQkaEpe7v5FrV0jTp/EXsvc1tTKWagCcu0fG4sO1r282/8p2gdZXLSdG1qUNW9qauNzTw+7j3MrLatUhXcrGDcXvTWzv4d5aKOSQj51gYeh2L9Ml8yu6dtCX/AB5uS61j77foezt51pR/FiovqefsjYUQ7mGGZsgNsxcgg7iNoIXetQq28kprGUmutPc0znTqwqpuLzwZryaLYWOZmATiGebTtu3gpdPStxCvCun7UVjtXJ8zhUsqU6cqb3Pb2Pq5Ejq9ppxf4PUi0oF2P+rK0b/vW29RXv7W5pXdFVqXzXGL8uRU051KVToK2/g+El580WJdiWEAQBAEAQBAEAQBAEAQBAEAQBAEAQBAEBjqGAtcHbCCDfZYjNYba2reayipJp7iA1MrPm3U7zz4Dhz2lh8U/p6glOvG5pQuI7prPY+KIdnmnrW8t8HjtXBljWScEBhrKVkrCyRoc120H/e1ZjJxeUaVKcakXGaymUPSOjJtHuL4ryU5OYO1nXw6+1aX9hb6UpqNT2ZrdJb/ANV1FLF3Gi5OdP2qb3rl++feSWjq9kzMTD1je08CvnWktG17Cr0dVbOD4P8AfI9RZXtK7p69N9q4o21XksIDS0ro1s7MLsiM2u3g/srHRmkqthW6Sn81wa/e4h31lTu6XRz+T4oj9UXhxloakXabloPEG5DeHnD1r6cq6r0oXVLc0eWsoKE6ljW243fv6isD6CUMcS+B9+T85tiMvVdVWktDUdJQdSmlGqt74Pt8+BIpXdXRlVU5vWpPdzROBfNpLVbT4HrU8grAIrReiBWQiaOR0U1y1xZ4ri07XAbyLL6vCjSp0o0JQUoYWE9uM8jyUaMrlOtCbjPLTa44eNq7D7M1RBII6lmJpIDZYwcJvsxcF57SPo3QdKVa0lhra4vlxw/AnUNJXFKqqVzHKexSX3NgUz5qqABpwRHlXP3XsQGg9feuPotSio1a2tt93H1yd9Iqc61OCWxPWb+TWC4L05sEAQBAEAQBAEAQBAEAQBAEAQBAEAQBAEBgrmXjeOLHDtBW0XiSZzqrNOS6mc/jqnRtgrGZlrQyYD6zdh/X2Kl0fWja39fR89kZSbj1N7cfNFfV15W1K+htcViXWuPcX+hrGTMbJGcTXC4P6HgVdSi4vDLClVhVgpweUzYWp0CA8c2+1Bgo+n9W3wP8IohszfEOG/CN46Oxd5qld0nQuFlPj9+0o7i0qWtT1i14b4/vh1Huh9MsnFhk8C5b+oO8L59pjQVbR71/epvdL7Pz3F9o3StK9WFslxXkSaoi0CAr2skfJPjqWZPa8A9Nrkd1l7P0TvZupKzk/ZabXUzzunqCgo3cPei1nrRI63Wmlo2jMOJf6rNK9JVuPVbatV5L67kRruCuK9vDm8/LYyQXyg9WEBFaAmFLWuiJOCcYm8A4k2HeOxfS9EXTvbBSa9qHsvrXBnl5xVpfuGdlTaupl6UwsjwBYUUtwPVkBAeE2QHNNYNcpZHltO7k4xkCPGf0k7h1Kzo2sUsy2s8pe6Xqzk40niP1ZG0Gs1TE7EJXOG9rziae3Z6l1nbwksYIlHSdxTlnWz1M6hoXSIqIWStFsQzHAg2I7QqqpBwk4nr7auq9JVFxN5aHcIAgCAIAgCAIAgCAIAgCAID4lFweo9yIxJZTOd6nyh0L43Z4XbDwcP8A9XmPS+g6d3CvHZrR39cX44aIXo1WU7eVN8H9H+uT5ZHUUDzJT8+Im7mdHSOPSFbaK09b3kI0bl6tRLGXufz59T+RGurG4sajrW3tQe+PL980WvRWttPNYY+Td5smXYdhVxO2nDhk7W+lLetszh8mTjJAcwQeorhhlgpJ7j6QyeFAVbT2qzJHGSncIptoANmuPSNx6V3hWzHUqLWi+ZVXWjlKXSUHqzXLiaOjNIOJ5KobyczdrTliHnN4+peG05oJ2n49DbSf+vb1dZZ6N0k634NZatRcOfWiTXmi4I3WKm5SB43tGMdbf9lW2g7p299TmuLw+x7CBpS3Ve1nB8s920UETncjI/6tOxjRwJzcfY0K79I9KU5QlaUnn28yfDZuS+e8h6MtJ5hXqcIJJeLJJeOLsICva3x2bHIBzmP27+I9oXrvRCu1czo52Sju61+h570ip/gRqpbYtbf31nQaaUPY1w2OaHD1i69U1h4JMJKUVJcTKsGwQBAYK9hdFIG7SxwHWQbLMXho51U3CSXJnELK+PnzCA6j8n0ZFG2+97iOq9u8FVN2/wAQ9jodNWqz1llUYtAgCAIAgCAIAgCAIAgCAIDneuuscgn5OCQtEYs4tPjOO3s2dqsbagtTWkt55nSukJqr0dKWMb8czoMR5o6h3Kve89LHcjmelIHUFWSATG+5HS0nMdYP6cVvf2UdJWbpbpLc+T8nuZ5pTnoy911ti/B/dE/SaRilF2PB6L2PYc180utF3dq9WrTfalld6PY29/bXCzTmuzj3GtWaIp33LmtHEg4e5S7TTGk6KUKUm1yaz9ska40ZY1nrVIrPPOCIqKWki2TyX4RuBPsHevTWmkNO3GMUY45yTS+rz3Io7i00VQ//AFfZF5+x96K0pV4h4Jy8rBtEoDgRfzt3avQ06c9T/k6ql/65+5Dp3FbXXquvKPHWx4kprPri5pMVNk8ZPfkcJ3tbuJGy62oWqa1p7jvf6WlF9FR38X18kRFFq9LIeUnkc1xzyN3+s7l56/8ASyhRk6dtDXxxeyPy4s6WugK9X8S4m4t9/eTjtG4mhskj3lviPdbHGR5rgL+o3VBU9J7qb2Qilxjh4kuTy/Au1oinq4lNtrc3jMex48TNTSOHNk8bc4eK4Df/ACnoVRc06Ul0tDZHjF74+a5PvJtGdRPUq7+a3PyfV3GwRfaoabW1ElrJ6sAIAgI3T9I6WEsYASSDmbAWVtoS8p2d5GtVeEs7lneV+lLadzbSpQ3vBbNE0/JwxsviwMDSeNgvoUpazcuZEoU+jpxhnOFg27rB1CAIAgKhrBqS2Z5kheGOcbuaRzSeItsUylduKxLaUl5oeNaevTeG9/I0KD5P3YgZ5RhG0MBuei52LpO92eyiPR0E1LNSWzki9U8LWNDWABrRYAbAAoDbbyz0MYqKUY7kZFg2CAIAgCAIAgCAIAgCAICC1t06KWLm2Mj8mDhxcegd670KPSS6iu0jeq2p7Pee7zOTOcTcnMnMk7STvVvwPGNtvLO5weK3qHcqJ7z6FHcjW0poyOoYWSi43bi08QdxW0KkoPMTlcW9OvDUmthTKr5PXX+amFv5xn2t/ZTY3qx7SKKpoF59ifee0/yfOPlZhbg1pPtKw7xL3YmYaCk/fn3E3Ral0seZaZD/ADnLsFguE7qpLjgsKWiLaG9Z7Tb1jq/BqV7oxawDWAZAFxwgjqvf1LSjDpKiTO17W9Xt5Sjw2Io2qejQ+80mdjZt+O9x4nNUnpXpSpRUbWk8ayzJ9XBLt25IXo9YRqN3NTbh7O3iy2L58ewCAIAgCAIAgNLSWj+Wwgvc1oNyG5YuFz/varLR2kXZSlOMFKTWE5cPkQ7yzVzFRcmkuXE0v4daDzZZWjgHK5j6YXSjiUIt89vhkrX6P0c5jOSXLJ4NXgBYTSg8cWXYtv8AzC51sunHHLb45Mf+P0tXCqSzzyTupFU50L43uLnQyOZc7bbRt9a9X0sa0IVorCkkzjY60VOjN5cJNZ6uBY1gnhAEB4SgPGPB2EHqKYMJp7j6QyEAQBAEAQBAEB5dAeoAgIXWDWSKlBBOKS3NYNv4vNC7UqEqj6iBeaQpWy27XyOWaSr3zyOkkN3OPqA3AcAFbQgoLCPH168683Ob2s1lucTuUB5reodyoXvPocdyMiwbBAEAQFQ+UmqwwMjH133PUwX7yFLso5m2UmnKurRUOb8DDoCLDTxji3F+bP8AVfN/SGt0ukarzuer3bPHJf6HpdHZU11Z79pIKlLIIAgCAxT1DWC73Bo6TZdqNvVrS1aUXJ9SOdStTpLWm0l1kVPrJEDZmKQ8Gj916C39FL6rtqYgut7e5Z+xT1vSC1g8QzN9SPYXV8wvFAGNOwvyPtI7ld0fRiwp/Gm5Pq2L6eZEektIVttKmorr3/v5GaHVuuf5Woawfy5n2Ad6sIaN0XT92in25fjk4qnpOp79bHZ+iRlj1IefKVUhPRe3tcpadvH3KMV8l5GsdGVn79aXe/M+NIUrqeakiEhcCHh19pAGRI/3sVDpDRlHobq5aW1JpY91rl2k+FadKtb26k3vz1rHEyaCm5KukY7JtQ0OZwLmDP17V10DXjV0eoJ7abafY9qMV06N+87qi2dq/QuStCWU7SmrVXJLI6OpLWOcSG435A7rDJTIV6aik4lNcWFzOo5QqYT4bSnaXdPBK6J8z3Ftsw91jcA7z0qbSUJx1kihupXFCo6cpt462aDql52vcetxXTVjyIrrVHvk+86B8mfkJfS/4tVde++uw9NoL4Ev8vsi4OGShl2yku1MqL/THf3/ABKb61D8pRPRVdv4z+vmUuerla5zTLJzSW+O7cbcVOjGLWcHn6latCTjrvY8b2YzWyHbI/8AOf3W2pHkaOvVf9T72dS1IcTRxXz8b33Kpufis9hott2sG+vxN/TNE6aF0bHmMutZw2ixB3EcFzpzUZJtZJNzSlVpuEXhviVSTUyYAk1bsgTsduH31LV1D8pTvRNZJvpn9fMpPhsn+o/8x/dT9SPI8909X8z72fLqp52vcetx/dNVcjDrVHvk+86/q4b0sB/8JvcFTVviPtPb2Tzbwf8A6rwMul6V8sTmRSGJxtzwLkC+Y9YWKclGWWsm9zTnUpuMJar5lIrtRHtY+Qzhxa0uN2m5sCdpd0KdC8WUlE8/V0JOMXN1M427v1KapxQhAXyLUiUtB8KcLi+w/Gq53cfynpVoerj4r+vmTmrWg3UvKY5jLjw2vcYcN+JPH2LhWqqpjCwT7KzlbuWtPWz++bN00kl/pL+rDH8K01o/l8SR0VT+4+5eR54JJ9pf+WP4U1l+XxHRT/uPuj5HhpX/AGp/5Y/hTWX5fEdHP+4/9fIpGukL31MUXKmQluRIbzcZz8UDhdSYVoUKE60lhRTfcUOkqU6tzCipZb7NmX1FiiZhAA3ADsC+P1ajqTlN8W33vJ7uEFCKiuCwfa5mx8veALkgDidi2jCU2oxWW+CMNpLLIms1ihZsOM8G7O3Yr+09Gb+4w5R1Fzl5b/Ap7nTtpR2J6z6vPca0D6ypsYwyFjtjiQMuOefYF6i39HNH23xc1Jde7uWzvyVb0jpC720koRfHj+/kSMGpEbheeoc953gi391yVcQr9EtWlBRXJLyOX8IhPbWqOT55/wCySodXGQi0U7m23gR39biy5WkqznvXiS6NhGisQm1/8+RuDR7vtcv/AKfwLXWX5V9Tt0Mv7r/18j7/AOy3/aZv7PgTXj+VfUz6vP8AuP8A18jNTUDmuu6eV44Owgf2tC1lJNbEjaFGUXlzb7ceRDa66PiLOXfI9j422ZhO0k5C3Ek7l1oNy/CaTT3pkLSVGGr07k1KO7BCVjnsggmefnInNeTvsTYjsIXk9G1aNPTNSjbrFOWY4W7KWc9+SXdRq/w+FWq/bjiWf31MvHhreB7F6TB36RG0hucl12+mS/h90K3tfhI8Zpb+al8vAg1IK06L8mfkJfSf4tVZe++uw9VoL4Ev8vsi4qGXYQHEK/ysn33e8Vew91dh8/r/ABZdr8TAtjkdY1H+hRfi99yp7n4rPaaK/lYfPxJ5cCxMVT4jvunuWY7zSp7r7DhoV8fPT1Adj1Z+iQeib3KkrfEl2nu7H+Wp/wCK8CTXMlGnpjyE3o3+6VvT95dpxufgz7H4HFVeHgAgO5QDmN+6O5UL3n0OPuojajQ1Kxpc6BlhttHiPYBddVVqN41iJOztYLLpruNMRUP2f/p3/At81vzfU49HZf2/9X5HnJ0X2f8A6d/wJmt+b6jo7L+3/q/I+JfAWgl1PYAXN6Z1vaxM1n/V9TDjZRWXT/1fkVnV2n5SeScNDGXIY0CwF+A6B3qi9K75UraNoveltfYvNnPQNt0txO6xiKykv3yRZibbV89Sb2I9duIKu1jaHYIGmR3Rs9VsyvV6O9FK1aKqXEtSPL+ryR5+80/Tpy6OgteX0/UwRaNkqOdWOmYL5RxwyH9LD2r19pZW1itW2is/mbWe/wC2xFNNXF49a6lJL8qjLyx4lgoaOijFhTSO4l8Ejj2lvcu0p1ZPOt9UTaVCzprCpt9sW/sbAFH9lP8AyrvgWuav5vqb6tp/a/0fkfTRSbqQ/wDKu+BM1PzfUyo2v9r/AEfkbtPoyme3EKdgvudEGnsIutHUqJ+99TvC2t5rPRr5xx9jYi0XC0gtijaRsIY0EdRstXUm97OkbajF5jBL5I21odwgIbW3EKdz2ta/kyHkOF8htI4EbfUtKlsrmPROTjnjHf8At7iNdVZUqfSRipY24f73reV+C1VUwNbzo2DlpPN2cwH17utVGgdG1LN1qlVYlnUXPrfzNbu4hd1KUIPMfff2z8y8WV0Sz1Acl12+my/h90K3tfho8Zpb+al8vAg1IK06L8mfkJfSf4tVZe++uw9ToL4Mv8vsi4qGXgQHENIeVk++73ir2HursPn9x8WXa/EwLY5HWNR/oUX4vfcqe5+Kz2miv5WHz8SeXAsTFU+I77p7llbzWfuvsOGhXx88PUB2PVn6JB6NvcqWt8SXae7sf5en/ivAk1yJRqaW8hL6N/ulb0/eXacbj4M+x+BxMK8PAHqA7lB4reodyoXvPocfdRkWDY0qqScO+bZG5vFzy09gYe9bxUMbWcKkqyfsRTXW/wBGYeWqv9KH+q7/AONbYp82aa1x+Vd78iB1h0hUPPgobG0vbd7mOLsDL77tFrrnXuaFnRdzUexblzfBIiVnc3E/VYpJtbWnnC7lvPIxHTQgONmtFrnaTv6yV86qzudK3jlGOZS4LckvsuZfU40bC2UW8RjxfH9WRho6qv8AJjkoNxfcYxx4uHs617nReh7bRyU6nt1efCPZ5nnbmvd6SeKXsU+v+osuitFSUzMMMcI85xc4ud1nCrKpUVR5k2Sbe2lbx1YRXbl58DfDqnzYfzO+Fc8U+skZr8l3vyGKp82H8z/hWfw+sZuOS735HrDU35whA32c4nuCw1DrEXXztS735EgtCQEAQBAEB44XFjsKBrJE6v6FFLywBBEkhc3obYWaerNdqtV1MdSIVnZq21kuLz8uRLriTQgOS66/TJfw+6Fb2vw0eM0t/NS+RBqQVp0X5M/IS+k/xaq2999dh6nQXwJf5fZFxUIvAgOI6Q8rJ6R3vFXsPdXYfP7j4su1+JrrY5HWNR/oUX4vfcqe5+Kz2miv5WHz8SeXAsTHU+I77p7llbzWfuvsOGBXx88PUB2PVn6LB6JvcFSVviPtPd2P8tT/AMV4EmuZKNTS/kJvRv8AdK3p+8u043HwZ9j8DiYV4eACwDucHit6h3Kie8+hx91GRYNjFUw422DnM/mbYH2grKeGaTjrLGcdhBV7wxvzdTK95yY1r2G54mzMmjeUr3FOhTdWqkorf5LrZEcW/Zp1G5PcsrvezciFqaoU4zcZJ5TtcRd7tl3HY1q8jTp3GnbnWfs0o/6rkucmSKlWno2lj3qku9v7JGxS6EhkAfWVLXSbQ1kjQxnQBndeutbelZx6O3hhcW977WV8qSuGp3NTMuSawuxEyI4h/wB8f/VZ+y6+1+X6Mk/h/wB36ryGCL7Y/wDrM/ZPa/L9DH4f936ryMkNPG82ZVSOPBsrSfYFhtpbY/Q2jGEniNRv5o26agwOvykruh7rjsstHLPA7wparzrN9puLU6hAEAQBAEAQBAEAQHJNdD/xs3WPdare2+EjxWlX/wAqfy8CEUgrzovyZn5iX0n+LVWXvvrsPVaC+BL/AC+yLioZdhAcR0j5WX0jveKvIe6j5/cfFl2vxNdbnI6xqP8AQovxe+5VFz8VntNFfysPn4k8o5YmCvfhikPBjj2AraKzJHOq8U5PqZw9Xp8+PUB2PVn6JB6NvcqWt8SXae7sf5an/ivAk1yJRqaW8hN6N/ulb0/eXacbj4M+x+BxMK8PABAdzp/Eb90dyoXvPocPdRkWDY1NI1oibsu52TG8T08BxK5V69OhTdSo8RX7wutmsm8qMVlvcv3wKdJia5/g8Yknfm8sADWbh0ADcNp2lUUKVfTVRVKzcKEfdXF+bfF7luRwnONkpRox1qstrxuX6Lgt7JLRlKyPnPpppZHDnve1hv0AF1mjqXpqdKNKCp0sRityX72kaCWXOpCUpPe2l9NuxG/y7PsUn9OP4ltiX5vqdNaH9l90fM9FS0bKOT8kfxJh/m8TKnH+0+5eZmppQ5wBpXsB+s5sdh12cT7Fhppe94m8JKUsdG11tLzJFkLRmGgdQAXPLJCjFbkfawbBAEAQBAEAQBAEAQBAck10+mzdbfdare2+GjxelV/ypfLwIRSCuOifJn5GX0n+LVWXvvLsPU6C+DLt+yLkoZeBAcS0oLTS+kf7xV5T91dh4C5WK0+1+JrLc4nVtRH3o47bi4f3H91UXS/FZ7TRTzax+fiWBRyxKzr5pQRU5jB58vNA3hv1j2ZetSbWnrTzwRVaWuVSoOK3y2fLicvVsePCA7Fqx9Eg9G3uVLW+JLtPd2P8vT/xXgSi5Eo09MeQm9G/3St6fvLtONz8GXY/A4orw8ACgO5Upuxv3R3BUMt59Dh7q7Cr65awyQSRR05GM5uBF73NmjtupVClGUXKe5FRpK+qUakKdLe/vuMxEtS6zCBbJ8tsm7LtZuLu7fwXkLeyqaQrO4us9Hn2I8+T7Ove924uatWSXR0fe/qly7Ov6LiSraB8TWtpjGxo8bG0uc4+cSHC5PSvTpxxhrsxuRG6KcFik0uectt8945Kq/1If6bvjWc0+T7/ANBq3H5l3PzHJVX+rD/Sd8aZp8n3/oZ1bj8y7n5n2yKouLyRW32jN7dHPWMw5BRr52yXc/M31oSAgCAIAgCAIAgCAIAgCAi5NYaZpLXTMBBsRfYRkQuqo1HtwRXe26eHNHMtaahklVK+MhzXEWI2HmgforO3i400meS0lOM7mUovK/Qil3IJd9QdLwwwyCaRrCZLgHhhAUC7pylJaq4HotD3VGlSkpyw8/ZF1oNIxTAmF4eAbG24qDKEo+8i+pV6dVZpvJtLU6nK9edGGGpc+3MlONp3X+sOu+frVta1FKGOKPH6WtnSruXCW0rqklUWLVTWbwTE14Lo3G9h4zTsuL5HZ7FFuLfpNq3lro7SPq2YyWYv6Fgr/lAjDfmI3F389g0dhJKjwspN+0yyradppfhxbfWR2i9CS1RfVVl8OEua05F1gbWH1WD2rpOtGmlTpke3s6ly3cXG7Dwv3wKaFOKA9QHTNBayU0dPCx8oDmsaHCxyIGe5VVWhUc20j11ppC2hQhGU9qSLJSVTZWB8ZxNdsPHco0ouLwy0p1I1IqUXlM+548TXNP1gR2iyJ4eTMo60WuZxOvo3QyPjeLFhI6+B6jtV5CSlFNHga9KVKo4S4GBbHItmideHwwiN0YeWizXYrZbsWWdlCnZqUsp4Lu301KlSUJRy1ueT71d0PLXSmpncQ3Fe4yLiNzPNA4rW4nCEOiSzn97Tewtqt1V9YqPG394OhwQNY0NYAGjIAbAq89LGKisI1dLMjLQZnuY0HItkczM7iWkXW9Nyz7KONwqermo8Lta8CIcaLfUP9dTJ8a7fi/l+iIT9TW+o/wD7l5mzRUNNLfkpZH224aiU2v8AjWsp1I719EdaVG3q+5JvslLzJmKMNAaL2AsLkk5cScyuLeSfGKisI+1gyEAQBAEAQBAEAQBAEAQFdn1MpXuc5wfdxLjZx2k3KkK6qJYK2pom2nJyaeX1nx/A9Jwf+crPrdQ0/g1ryfeP4HpPNf8AnKet1DP8HteT7x/A9J5r/wA5T1uoY/g1ryfeSuh9DRUoc2EEBxubm+YXKpVlUeZE22tadvFxpkguZINavoY5mFkrQ5p3HvB3FbRm4vKOVWjCrHVmsoqtV8n0RPzcr2DgQHfspcb2XFFPU0FSb9iTX1MMfydt+tOSOhgHe4rLvXwRzjoCPGf0/UmtGao00JDsPKOGwyZ2I3gbFwnc1J7Mlhb6Lt6O3GXzZOSxhzS07CCD1HJcE8Fg0msMr41KpPMd+d37qT63V5lZ/B7X8v1Z7/BVJ5jvzu/dPW6vMz/B7T8v1Z6NTaPzD+d37p61V5haItPy/Vk1Q0jIWNjjFmtyAvfp2nrXCUnJ5ZPpUo0oKEdyM61OhF6a0DDVD51vOGQe02cP3HWutOtOnuIlzZUbhe2tvPiVx3yesvzZ3W6Wg/qpPrr5FW9Aw4TfcbtDqLTsN3l0nQ7JvYNvatJXk3u2HejoWhB5lmXaWaFrWgNZYBuQAsAOiw2KK8vay2ioxWImRYNjDVSOa27GYz5oIHtOSzFJvazSpKUVmKyasVXKSA6nLRfMl7DbpsCt3GK/qOUalRvDhj5o37joXM77D1DJ4HA7CgyC4DaUMNpHt0Mny1wOwg9SGE09x6HDigyj5lma3xnBvWQO9ZSyYclHexyrcsxnsz29SYZnWXM+nOAFyQB0rAbS3nw+do2uAvsuRms4Zhyit7DJmu8VwPUQUwZUk9zMiwZCAIAgCAICnaaq5amr8EheY2MGKVzfGOQJ9WYHWVMpxjTp9JJZ5FJdVatxc+rU3hLa2t5IUurTICZGyzOIa64c67TdpzIsucq7nswiTTsI0XrqUnse9kPqLpmKOBwnmDXcpcB7s7YW7L7siut1Sk5eyiFom7pxpNVZ7c8Wa+j6vHLpJzXkt5KQsIOVs7Fq3nHCp5XE5UqzlO5allarx9dxqaCpqaSIOqKt8chJu3lALAHLIg7lvVdSMsRjldhxtKdCpSUqtVp8smzpuGM17YpZXRxCJoxY7bGZG5yzsFrTbVHWisvJ1uowleqnUniOqtuccDY1Yc5tXLHDK+WnawkuJu29hax2XvcZbVpXSdNOSwzpYOUbmdOnJyglv/UgdExwPhkfPUPZK2+AB3jZZZWN88lIqOaklGOUV1sqM6UpVKjUuG3qJiTTNRDo6PESJJHlrHHx8AF7579wPBcVShKs+SJ0ruvSso596TwnxwSTNSGGO7pZOWIvjxZB3Vwv03XL1t53LBKWh4OG2T1+eeJCyaVkk0fMyVxL4ZGNxX5xBdv45ghd1TjGsmtzRBldVJ2U4zftRaWS50h/4Fp/8v8A+2oT+L8y8g/+Kv8AH7FGMh/7KBub+Ecegqev5j5Hn3J/w3Of6j4rIY42wOoZnundbExrr2OG5yA45WSLlLPSLZzMVYU6ahK2m3N8Eyf1hqpZ6mOjjeYwWh0rm7Tlc+oAbOlR6MYwg6jWeRY3lSrWrxtovGzLweHQmjoXBrpy2RhBN5AHXGeYss9LWks42dhj1OwpSw54kusuYKhF6YapjnCzH4DfbhDvVYrMWk9qNJqTXsvB7SxOa2z34zfbYN9Vgjae5CEZJe08nN9cKdz62bDtZGH/AJWtJt3qyt5JUlnizy2kqcp3c9Xgs9yLBpvTWPRzXtzfOGx2HnHJ9uwqPSpYrYfAs7u71rFSW+WF8+JqfJ/AYp6qM5lmFp9ReFvdy1oxZx0PT6OrVhywvEj9ZGPrJ6h8Z5lKzLpsbut0+N+ULpRapQin/URr2MrurUnB7Ka/7+5a6HSPhFA5+/kntd0Oa0g/v61ElDUq46y4pXCr2bn/AOrz24KlqVVup3sL/I1JLL7g9pyv229fQpdzFTTxvRS6KqyoSi5e7PZ80btPX8hUaRkG1oyvxLrD2laOGvCnEkwrdDWuKnIz6vauNqo/CKxzpHSXIGIgNF7burqC1q13TlqQ2YNrPR8biHTXDcnIwa30MdKKNrLhjJXOzzI5zHFbW8nU129+DTSNKnbdDGO5Nv6oy626y089M+OJ+JxLbDCRscCdo6Fi3oThNNo20lpChWt3CEsvZz5kbp7k8VBy/k+QZjtfZfPZn2LpS1sT1d+SLedHr0Ok93VWSyaqxUJe91HfE1tnXxbHH+b7qjV3VwlMtNHxs9du33427/uWdRi2CAIAgCAICk6WD6KuNVhc6GVtnlovhyF+rNoPapsMVaWpxRQ3ClaXnrGMxktvV+8ExBrPTznk4nFznNdYYSNjScyQuLt5w2smw0jQrexB5bT4Mg9QNFwywPdLGx5ElgXC5thbl7V3u6koyWGV+h7alVotzim88fkauj4AybSTWCzWwyAAbAM7ALecsxpt8zlRgo1LmMVs1WYdXNI0LIQ2pjDpASSTHiuL5Z9SzWhWcswew52NeyhSSrR9rbwybtbTRz6UY17cUb4gbG4y5MkdW5aRk4UNm/JIq0oVtIJSWU45+hl0EDSVs1Mb8nIC6LhsuPZcepYq/i01Pit5vaf8W6nQ/pltX7+nyITV+spWQytqYi97icNmXNrbAd2d13rRqOScHsK+xq20KUo1o5lw2dRswaFqJqAGzsUchdG0+MWYQDhv05jqWrqwjWxwaOsLSvVs87cxeUuOCbj12aI7Ojk5bDbBhyLrceF1H9Vetv2FjHS8dTbF6/LHE0KXVyU0M5c200zhJg32Yb26Cbuy6l0lXj0q5LYRadhVdnPK9qTzjsMlLrS1tJyJjk5ZsfJBuHIm2EG+7qWJW7dTWzs3m9PSMY23ROL1ksYx8jUrtHvi0Uxr2kOMoeW2zAOK1+GVlvCalcPHI4VqE6ejlGS25zjvMum9FCnjpaqnaWubgxht87tvcj1EH7yxSqa7lCTOl1bKhClcUVhrGcdn77za05FK2eGvp2GRpY3G0DnAEW2bcwfUQtKTi4OlJ4Ot1GpCtG8pLKwsriRWtNfBUtHIQuExfd55OzrWIsSNu7sXahCcH7T2EPSFajcRXRQevnbs2nSIRzW9Q7lWveepjuRgqIY5HtD2YizntJabDPcdl8tm1ZTaWw5zhCckpLLW02lqdSnGDFpZ12ktMVibZG7ANqma3/HXaUmo3pJ5WzV+xE6H0bJ4WyneDyVPI+QXBsdls9+xvaV1qTj0bmt7SRDtrep6yqMl7MG35G3Rzugl0lIGuvfmZHNxc61uOZutZJTjTWTtSnKjO4njs7dp5oHVacwhwqHRcqLuYG7b5c7PbbvSrcQ1saucGLPR1Z0s9I4629YPNARSU7quleCWlj3MdhNiQzd1tt2JVcZ6s0LOE6Dq273YeH8jPoXQxn0byZBa8Pc5l8iHA5beOz1rWpV1K+VuOltaOtYajWHltdpH6t6PkqDVtmDmukjAxOaRzg7I59IC6VpxhqOPAjWNCpX6WNRYcktvWSGhNNyUbOQq4ZBgJDXtbcEE3tfYesLnVpKq9eD3ki0vJ2sOhrwezc0jHrRUeFNpXsjkw8q4EOab2uzMgbis0F0bkm+BrfzdyqU4xeNZ712Etrpo9vgknJxDFdtsDBi8YXtYXXK2m+kWWTNKUI+rS1I7dm5dZA6XY5j6B5ie9rImY2hpOw7Dlt6Cu9Npxms72V9ypRnQm4tpRWVgs2g9MMleWMp5IubclzA0GxGVxvzUarTcVlyyWtpdwqzcY03HtWCdXAsAgCAIAgCA8IQHwyBoNw0A8QACsttmqhFbkfTWAbBbqWDKSW4YBwGe1BhHnJjgOxZyzGrHkfWEcFgzhDCEGDzAOA7FnIwj6WDJ5hCGMI9QyeWQxhAhDOBZAeoDyyGMI9QyEAQBAEAQBAEAQBAEAQBAEAQBAEB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5" name="AutoShape 4" descr="data:image/jpeg;base64,/9j/4AAQSkZJRgABAQAAAQABAAD/2wCEAAkGBxQSEhQUEBQWFRUUFhoVFBYUFxwZFBQZFRcWGBgXFhgYHCggGBolHRQXITEkJSkrLi4uFx8zODMsNygtLiwBCgoKDg0OGxAQGzQkICQsLCwsLCw0LDQtLC8sLCwsLCwvLTQsLCw0LCwsLCwsLCwsLCwsLCwsLCwsLCwsLCwsLP/AABEIAK4BIQMBEQACEQEDEQH/xAAbAAEAAgMBAQAAAAAAAAAAAAAABQYDBAcBAv/EAEwQAAEDAgIFBgkKBQIDCQAAAAEAAgMEERIhBQYxQVETImFxkbEUMjNSc4GhstIHIzRCVHKCksHRFmKTosJT8CSUpBVEY2Sjw9Ph8f/EABsBAQACAwEBAAAAAAAAAAAAAAAEBQECAwYH/8QAPREAAgEDAAYGCAQGAgMBAAAAAAECAwQRBRIhMUFRE2FxkbHRBhQiMjOBocEjUuHwFTRCU3KiJPEWYpJD/9oADAMBAAIRAxEAPwDuKAIAgCAIAgCAIAgCAIAgCAIAgCAIAgMUE4ffDuNiDtB4Ebv/ALWWmjWM1LcZVg2CAIAgCAIAgCAIAgCAIAgCAIAgCAIAgCAIAgCAIAgCAIAgCAIAgCAIAgCAICM0pQPJ5WnfglAtnnHINzZB3EZi5XSE17stxFr0Jt9JSeJfR9T8zXodYmF3J1A5CYbWvNmnpY7YQtpUXjWjtRypX8HLUq+zLk/syaa4HYuJPTyeoAgCAIAgCAIAgCAIAgCAIAgCAIAgCAIAgCAIAgCAIAgCAIAgCAIAgCAIAgNHS2io6hhbI0Hgd7T0HaFrUdVQfRS1ZcH+hyq29KssVI5RTqfR0sOIUlQ5paSCx+bRbcRbLsVLL0jrUKip31D5x49a4PvIsNFYi3Z1n2Pal1dRnZrRWRZVEAePOZkevK47lc0L7R1yvwqyT5S2P64I7raQoPFWlrLnH9v7G/Ta9Uzsnh8f3m3H9tz7FNdpPetpmOmbfOJpx7UStPrFSv8AFnZ6zhP91lydGov6SXC/tpbpo34qhrs2ua7qIPcubTW8kRqRlueTKsG4QBAEBoaS0xFT25YuaDsdgcW9V2g2PWukKcp+6Rq93TofEylzw2voRjtdaTc5zupjsu0Lf1aa3+JG/its9zb+TJCl07BI1zmyCzQS7FdpAG8h1jZcnB5x4bSVC6pSi5J7FtedniRmgtNPmqZA5rmxvjDob+a0kEkbicQPqCx0lGScack5ReJdTZHt61WdZucWoyWY9i88llWCwCAIAgCAIAgCAIAgCAIAgCAIAgCAIAgCAIAgMVVOI2lztgts6SB+qyll4NJzUI6zMqwbkNp3Q3K/OQnBM0ZH6rx5rxvHTuWtSlSr03SrR1ovvXWuTItajPPS0XqzXc+p9XgQFDpW7jFMOSlabFp2H7p3rxulvR6raLpaPt0+fFdq+/eSbHS0K0uiqrUmuHPsNqo0fFJ48bXHiRn2qot9IXVvspVHHsezu3E+taUK3xIJ9qI6bViAjIOb0h1++6uKPpXpGDWtJSXWl4rBWVPR+ymniLXY398modVAM2SkHdl+oKs4+mc906K+T/Qhf+MQTzGo18jBM2upucyV7hxDi8Dra6/crqy0/o+8eq/YlylhfXcQbjR2krRa0JOS6tv0ZI6H17c04att8/HaLEdbd/qVrO0UlrU2aW2mpRercL5+aLzR1TJWB8bg5p2EKDKLi8M9BTqRqRUoPKZj0lXiBuN4cWDxi0Xw9JAzt1LMIOTwjStWjRjrS3cccCD0lrTRPYWPcZGuGbWtd35WK7Rt6sXlbCBW0jZzjqSeU+GGVqge5sp8DieYXZkTWFjxDs8tnFVOno2NakvWaqjOO5x2vswjlo116dV+rU26b362z5p/9ljDbjntGe0bR7Rmvnjn0c80pPt3P6M9bq6yxNIwVtMXYXRvMcjDdjh7Q4b2ngp2i9JysqrljWUveXk+ZHu7Xp4LVeq1tT/fDqN/RGsBLxDVNDJD4jh5OXq4HoXvbW6o3dPpKDzzT3rtX3KqNapTmqVdYb3Ne7LyfUywrsSggCAIAgCAIAgCAIAgCAIAgCAIAgCAIAgCAi9ZyfBZiNoZi/KQf0XWj8RES/z6vNrlnuJGKQOaHDYQCPWuTWHglRkpJNH2hkitOaBiqm88WeBzXjxm8OsdC6060qe7dyId1ZU7he1v4PiioSVFRRODKsF8ZybI3P27+o59apdIejlvd5qWnsT4x4Py+WwjUNJ3NjJU7r2ocJLf+vj2k3BM17Q5hBB2ELwdehUoVHTqrElwZ6elVhVgpweUzIuJ0CAjNJ6EjmBNg15zxAZ36eKudG6curJpRlrQ/K93y5fIrb3RVvdJuSxLmt/6kNojSMmjpsEnOjdm4A5W89vSP0X0S0vKOlKHS0tjWzD3rq8jyq6bRNfo6m2L5ePbzLhW6zRxW5Zp5OQXjkZzmSNO48HcQkaEpe7v5FrV0jTp/EXsvc1tTKWagCcu0fG4sO1r282/8p2gdZXLSdG1qUNW9qauNzTw+7j3MrLatUhXcrGDcXvTWzv4d5aKOSQj51gYeh2L9Ml8yu6dtCX/AB5uS61j77foezt51pR/FiovqefsjYUQ7mGGZsgNsxcgg7iNoIXetQq28kprGUmutPc0znTqwqpuLzwZryaLYWOZmATiGebTtu3gpdPStxCvCun7UVjtXJ8zhUsqU6cqb3Pb2Pq5Ejq9ppxf4PUi0oF2P+rK0b/vW29RXv7W5pXdFVqXzXGL8uRU051KVToK2/g+El580WJdiWEAQBAEAQBAEAQBAEAQBAEAQBAEAQBAEBjqGAtcHbCCDfZYjNYba2reayipJp7iA1MrPm3U7zz4Dhz2lh8U/p6glOvG5pQuI7prPY+KIdnmnrW8t8HjtXBljWScEBhrKVkrCyRoc120H/e1ZjJxeUaVKcakXGaymUPSOjJtHuL4ryU5OYO1nXw6+1aX9hb6UpqNT2ZrdJb/ANV1FLF3Gi5OdP2qb3rl++feSWjq9kzMTD1je08CvnWktG17Cr0dVbOD4P8AfI9RZXtK7p69N9q4o21XksIDS0ro1s7MLsiM2u3g/srHRmkqthW6Sn81wa/e4h31lTu6XRz+T4oj9UXhxloakXabloPEG5DeHnD1r6cq6r0oXVLc0eWsoKE6ljW243fv6isD6CUMcS+B9+T85tiMvVdVWktDUdJQdSmlGqt74Pt8+BIpXdXRlVU5vWpPdzROBfNpLVbT4HrU8grAIrReiBWQiaOR0U1y1xZ4ri07XAbyLL6vCjSp0o0JQUoYWE9uM8jyUaMrlOtCbjPLTa44eNq7D7M1RBII6lmJpIDZYwcJvsxcF57SPo3QdKVa0lhra4vlxw/AnUNJXFKqqVzHKexSX3NgUz5qqABpwRHlXP3XsQGg9feuPotSio1a2tt93H1yd9Iqc61OCWxPWb+TWC4L05sEAQBAEAQBAEAQBAEAQBAEAQBAEAQBAEBgrmXjeOLHDtBW0XiSZzqrNOS6mc/jqnRtgrGZlrQyYD6zdh/X2Kl0fWja39fR89kZSbj1N7cfNFfV15W1K+htcViXWuPcX+hrGTMbJGcTXC4P6HgVdSi4vDLClVhVgpweUzYWp0CA8c2+1Bgo+n9W3wP8IohszfEOG/CN46Oxd5qld0nQuFlPj9+0o7i0qWtT1i14b4/vh1Huh9MsnFhk8C5b+oO8L59pjQVbR71/epvdL7Pz3F9o3StK9WFslxXkSaoi0CAr2skfJPjqWZPa8A9Nrkd1l7P0TvZupKzk/ZabXUzzunqCgo3cPei1nrRI63Wmlo2jMOJf6rNK9JVuPVbatV5L67kRruCuK9vDm8/LYyQXyg9WEBFaAmFLWuiJOCcYm8A4k2HeOxfS9EXTvbBSa9qHsvrXBnl5xVpfuGdlTaupl6UwsjwBYUUtwPVkBAeE2QHNNYNcpZHltO7k4xkCPGf0k7h1Kzo2sUsy2s8pe6Xqzk40niP1ZG0Gs1TE7EJXOG9rziae3Z6l1nbwksYIlHSdxTlnWz1M6hoXSIqIWStFsQzHAg2I7QqqpBwk4nr7auq9JVFxN5aHcIAgCAIAgCAIAgCAIAgCAID4lFweo9yIxJZTOd6nyh0L43Z4XbDwcP8A9XmPS+g6d3CvHZrR39cX44aIXo1WU7eVN8H9H+uT5ZHUUDzJT8+Im7mdHSOPSFbaK09b3kI0bl6tRLGXufz59T+RGurG4sajrW3tQe+PL980WvRWttPNYY+Td5smXYdhVxO2nDhk7W+lLetszh8mTjJAcwQeorhhlgpJ7j6QyeFAVbT2qzJHGSncIptoANmuPSNx6V3hWzHUqLWi+ZVXWjlKXSUHqzXLiaOjNIOJ5KobyczdrTliHnN4+peG05oJ2n49DbSf+vb1dZZ6N0k634NZatRcOfWiTXmi4I3WKm5SB43tGMdbf9lW2g7p299TmuLw+x7CBpS3Ve1nB8s920UETncjI/6tOxjRwJzcfY0K79I9KU5QlaUnn28yfDZuS+e8h6MtJ5hXqcIJJeLJJeOLsICva3x2bHIBzmP27+I9oXrvRCu1czo52Sju61+h570ip/gRqpbYtbf31nQaaUPY1w2OaHD1i69U1h4JMJKUVJcTKsGwQBAYK9hdFIG7SxwHWQbLMXho51U3CSXJnELK+PnzCA6j8n0ZFG2+97iOq9u8FVN2/wAQ9jodNWqz1llUYtAgCAIAgCAIAgCAIAgCAIDneuuscgn5OCQtEYs4tPjOO3s2dqsbagtTWkt55nSukJqr0dKWMb8czoMR5o6h3Kve89LHcjmelIHUFWSATG+5HS0nMdYP6cVvf2UdJWbpbpLc+T8nuZ5pTnoy911ti/B/dE/SaRilF2PB6L2PYc180utF3dq9WrTfalld6PY29/bXCzTmuzj3GtWaIp33LmtHEg4e5S7TTGk6KUKUm1yaz9ska40ZY1nrVIrPPOCIqKWki2TyX4RuBPsHevTWmkNO3GMUY45yTS+rz3Io7i00VQ//AFfZF5+x96K0pV4h4Jy8rBtEoDgRfzt3avQ06c9T/k6ql/65+5Dp3FbXXquvKPHWx4kprPri5pMVNk8ZPfkcJ3tbuJGy62oWqa1p7jvf6WlF9FR38X18kRFFq9LIeUnkc1xzyN3+s7l56/8ASyhRk6dtDXxxeyPy4s6WugK9X8S4m4t9/eTjtG4mhskj3lviPdbHGR5rgL+o3VBU9J7qb2Qilxjh4kuTy/Au1oinq4lNtrc3jMex48TNTSOHNk8bc4eK4Df/ACnoVRc06Ul0tDZHjF74+a5PvJtGdRPUq7+a3PyfV3GwRfaoabW1ElrJ6sAIAgI3T9I6WEsYASSDmbAWVtoS8p2d5GtVeEs7lneV+lLadzbSpQ3vBbNE0/JwxsviwMDSeNgvoUpazcuZEoU+jpxhnOFg27rB1CAIAgKhrBqS2Z5kheGOcbuaRzSeItsUylduKxLaUl5oeNaevTeG9/I0KD5P3YgZ5RhG0MBuei52LpO92eyiPR0E1LNSWzki9U8LWNDWABrRYAbAAoDbbyz0MYqKUY7kZFg2CAIAgCAIAgCAIAgCAICC1t06KWLm2Mj8mDhxcegd670KPSS6iu0jeq2p7Pee7zOTOcTcnMnMk7STvVvwPGNtvLO5weK3qHcqJ7z6FHcjW0poyOoYWSi43bi08QdxW0KkoPMTlcW9OvDUmthTKr5PXX+amFv5xn2t/ZTY3qx7SKKpoF59ifee0/yfOPlZhbg1pPtKw7xL3YmYaCk/fn3E3Ral0seZaZD/ADnLsFguE7qpLjgsKWiLaG9Z7Tb1jq/BqV7oxawDWAZAFxwgjqvf1LSjDpKiTO17W9Xt5Sjw2Io2qejQ+80mdjZt+O9x4nNUnpXpSpRUbWk8ayzJ9XBLt25IXo9YRqN3NTbh7O3iy2L58ewCAIAgCAIAgNLSWj+Wwgvc1oNyG5YuFz/varLR2kXZSlOMFKTWE5cPkQ7yzVzFRcmkuXE0v4daDzZZWjgHK5j6YXSjiUIt89vhkrX6P0c5jOSXLJ4NXgBYTSg8cWXYtv8AzC51sunHHLb45Mf+P0tXCqSzzyTupFU50L43uLnQyOZc7bbRt9a9X0sa0IVorCkkzjY60VOjN5cJNZ6uBY1gnhAEB4SgPGPB2EHqKYMJp7j6QyEAQBAEAQBAEB5dAeoAgIXWDWSKlBBOKS3NYNv4vNC7UqEqj6iBeaQpWy27XyOWaSr3zyOkkN3OPqA3AcAFbQgoLCPH168683Ob2s1lucTuUB5reodyoXvPocdyMiwbBAEAQFQ+UmqwwMjH133PUwX7yFLso5m2UmnKurRUOb8DDoCLDTxji3F+bP8AVfN/SGt0ukarzuer3bPHJf6HpdHZU11Z79pIKlLIIAgCAxT1DWC73Bo6TZdqNvVrS1aUXJ9SOdStTpLWm0l1kVPrJEDZmKQ8Gj916C39FL6rtqYgut7e5Z+xT1vSC1g8QzN9SPYXV8wvFAGNOwvyPtI7ld0fRiwp/Gm5Pq2L6eZEektIVttKmorr3/v5GaHVuuf5Woawfy5n2Ad6sIaN0XT92in25fjk4qnpOp79bHZ+iRlj1IefKVUhPRe3tcpadvH3KMV8l5GsdGVn79aXe/M+NIUrqeakiEhcCHh19pAGRI/3sVDpDRlHobq5aW1JpY91rl2k+FadKtb26k3vz1rHEyaCm5KukY7JtQ0OZwLmDP17V10DXjV0eoJ7abafY9qMV06N+87qi2dq/QuStCWU7SmrVXJLI6OpLWOcSG435A7rDJTIV6aik4lNcWFzOo5QqYT4bSnaXdPBK6J8z3Ftsw91jcA7z0qbSUJx1kihupXFCo6cpt462aDql52vcetxXTVjyIrrVHvk+86B8mfkJfS/4tVde++uw9NoL4Ev8vsi4OGShl2yku1MqL/THf3/ABKb61D8pRPRVdv4z+vmUuerla5zTLJzSW+O7cbcVOjGLWcHn6latCTjrvY8b2YzWyHbI/8AOf3W2pHkaOvVf9T72dS1IcTRxXz8b33Kpufis9hott2sG+vxN/TNE6aF0bHmMutZw2ixB3EcFzpzUZJtZJNzSlVpuEXhviVSTUyYAk1bsgTsduH31LV1D8pTvRNZJvpn9fMpPhsn+o/8x/dT9SPI8909X8z72fLqp52vcetx/dNVcjDrVHvk+86/q4b0sB/8JvcFTVviPtPb2Tzbwf8A6rwMul6V8sTmRSGJxtzwLkC+Y9YWKclGWWsm9zTnUpuMJar5lIrtRHtY+Qzhxa0uN2m5sCdpd0KdC8WUlE8/V0JOMXN1M427v1KapxQhAXyLUiUtB8KcLi+w/Gq53cfynpVoerj4r+vmTmrWg3UvKY5jLjw2vcYcN+JPH2LhWqqpjCwT7KzlbuWtPWz++bN00kl/pL+rDH8K01o/l8SR0VT+4+5eR54JJ9pf+WP4U1l+XxHRT/uPuj5HhpX/AGp/5Y/hTWX5fEdHP+4/9fIpGukL31MUXKmQluRIbzcZz8UDhdSYVoUKE60lhRTfcUOkqU6tzCipZb7NmX1FiiZhAA3ADsC+P1ajqTlN8W33vJ7uEFCKiuCwfa5mx8veALkgDidi2jCU2oxWW+CMNpLLIms1ihZsOM8G7O3Yr+09Gb+4w5R1Fzl5b/Ap7nTtpR2J6z6vPca0D6ypsYwyFjtjiQMuOefYF6i39HNH23xc1Jde7uWzvyVb0jpC720koRfHj+/kSMGpEbheeoc953gi391yVcQr9EtWlBRXJLyOX8IhPbWqOT55/wCySodXGQi0U7m23gR39biy5WkqznvXiS6NhGisQm1/8+RuDR7vtcv/AKfwLXWX5V9Tt0Mv7r/18j7/AOy3/aZv7PgTXj+VfUz6vP8AuP8A18jNTUDmuu6eV44Owgf2tC1lJNbEjaFGUXlzb7ceRDa66PiLOXfI9j422ZhO0k5C3Ek7l1oNy/CaTT3pkLSVGGr07k1KO7BCVjnsggmefnInNeTvsTYjsIXk9G1aNPTNSjbrFOWY4W7KWc9+SXdRq/w+FWq/bjiWf31MvHhreB7F6TB36RG0hucl12+mS/h90K3tfhI8Zpb+al8vAg1IK06L8mfkJfSf4tVZe++uw9VoL4Ev8vsi4qGXYQHEK/ysn33e8Vew91dh8/r/ABZdr8TAtjkdY1H+hRfi99yp7n4rPaaK/lYfPxJ5cCxMVT4jvunuWY7zSp7r7DhoV8fPT1Adj1Z+iQeib3KkrfEl2nu7H+Wp/wCK8CTXMlGnpjyE3o3+6VvT95dpxufgz7H4HFVeHgAgO5QDmN+6O5UL3n0OPuojajQ1Kxpc6BlhttHiPYBddVVqN41iJOztYLLpruNMRUP2f/p3/At81vzfU49HZf2/9X5HnJ0X2f8A6d/wJmt+b6jo7L+3/q/I+JfAWgl1PYAXN6Z1vaxM1n/V9TDjZRWXT/1fkVnV2n5SeScNDGXIY0CwF+A6B3qi9K75UraNoveltfYvNnPQNt0txO6xiKykv3yRZibbV89Sb2I9duIKu1jaHYIGmR3Rs9VsyvV6O9FK1aKqXEtSPL+ryR5+80/Tpy6OgteX0/UwRaNkqOdWOmYL5RxwyH9LD2r19pZW1itW2is/mbWe/wC2xFNNXF49a6lJL8qjLyx4lgoaOijFhTSO4l8Ejj2lvcu0p1ZPOt9UTaVCzprCpt9sW/sbAFH9lP8AyrvgWuav5vqb6tp/a/0fkfTRSbqQ/wDKu+BM1PzfUyo2v9r/AEfkbtPoyme3EKdgvudEGnsIutHUqJ+99TvC2t5rPRr5xx9jYi0XC0gtijaRsIY0EdRstXUm97OkbajF5jBL5I21odwgIbW3EKdz2ta/kyHkOF8htI4EbfUtKlsrmPROTjnjHf8At7iNdVZUqfSRipY24f73reV+C1VUwNbzo2DlpPN2cwH17utVGgdG1LN1qlVYlnUXPrfzNbu4hd1KUIPMfff2z8y8WV0Sz1Acl12+my/h90K3tfho8Zpb+al8vAg1IK06L8mfkJfSf4tVZe++uw9ToL4Mv8vsi4qGXgQHENIeVk++73ir2HursPn9x8WXa/EwLY5HWNR/oUX4vfcqe5+Kz2miv5WHz8SeXAsTFU+I77p7llbzWfuvsOGhXx88PUB2PVn6JB6NvcqWt8SXae7sf5en/ivAk1yJRqaW8hL6N/ulb0/eXacbj4M+x+BxMK8PAHqA7lB4reodyoXvPocfdRkWDY0qqScO+bZG5vFzy09gYe9bxUMbWcKkqyfsRTXW/wBGYeWqv9KH+q7/AONbYp82aa1x+Vd78iB1h0hUPPgobG0vbd7mOLsDL77tFrrnXuaFnRdzUexblzfBIiVnc3E/VYpJtbWnnC7lvPIxHTQgONmtFrnaTv6yV86qzudK3jlGOZS4LckvsuZfU40bC2UW8RjxfH9WRho6qv8AJjkoNxfcYxx4uHs617nReh7bRyU6nt1efCPZ5nnbmvd6SeKXsU+v+osuitFSUzMMMcI85xc4ud1nCrKpUVR5k2Sbe2lbx1YRXbl58DfDqnzYfzO+Fc8U+skZr8l3vyGKp82H8z/hWfw+sZuOS735HrDU35whA32c4nuCw1DrEXXztS735EgtCQEAQBAEB44XFjsKBrJE6v6FFLywBBEkhc3obYWaerNdqtV1MdSIVnZq21kuLz8uRLriTQgOS66/TJfw+6Fb2vw0eM0t/NS+RBqQVp0X5M/IS+k/xaq2999dh6nQXwJf5fZFxUIvAgOI6Q8rJ6R3vFXsPdXYfP7j4su1+JrrY5HWNR/oUX4vfcqe5+Kz2miv5WHz8SeXAsTHU+I77p7llbzWfuvsOGBXx88PUB2PVn6LB6JvcFSVviPtPd2P8tT/AMV4EmuZKNTS/kJvRv8AdK3p+8u043HwZ9j8DiYV4eACwDucHit6h3Kie8+hx91GRYNjFUw422DnM/mbYH2grKeGaTjrLGcdhBV7wxvzdTK95yY1r2G54mzMmjeUr3FOhTdWqkorf5LrZEcW/Zp1G5PcsrvezciFqaoU4zcZJ5TtcRd7tl3HY1q8jTp3GnbnWfs0o/6rkucmSKlWno2lj3qku9v7JGxS6EhkAfWVLXSbQ1kjQxnQBndeutbelZx6O3hhcW977WV8qSuGp3NTMuSawuxEyI4h/wB8f/VZ+y6+1+X6Mk/h/wB36ryGCL7Y/wDrM/ZPa/L9DH4f936ryMkNPG82ZVSOPBsrSfYFhtpbY/Q2jGEniNRv5o26agwOvykruh7rjsstHLPA7wparzrN9puLU6hAEAQBAEAQBAEAQHJNdD/xs3WPdare2+EjxWlX/wAqfy8CEUgrzovyZn5iX0n+LVWXvvrsPVaC+BL/AC+yLioZdhAcR0j5WX0jveKvIe6j5/cfFl2vxNdbnI6xqP8AQovxe+5VFz8VntNFfysPn4k8o5YmCvfhikPBjj2AraKzJHOq8U5PqZw9Xp8+PUB2PVn6JB6NvcqWt8SXae7sf5an/ivAk1yJRqaW8hN6N/ulb0/eXacbj4M+x+BxMK8PABAdzp/Eb90dyoXvPocPdRkWDY1NI1oibsu52TG8T08BxK5V69OhTdSo8RX7wutmsm8qMVlvcv3wKdJia5/g8Yknfm8sADWbh0ADcNp2lUUKVfTVRVKzcKEfdXF+bfF7luRwnONkpRox1qstrxuX6Lgt7JLRlKyPnPpppZHDnve1hv0AF1mjqXpqdKNKCp0sRityX72kaCWXOpCUpPe2l9NuxG/y7PsUn9OP4ltiX5vqdNaH9l90fM9FS0bKOT8kfxJh/m8TKnH+0+5eZmppQ5wBpXsB+s5sdh12cT7Fhppe94m8JKUsdG11tLzJFkLRmGgdQAXPLJCjFbkfawbBAEAQBAEAQBAEAQBAck10+mzdbfdare2+GjxelV/ypfLwIRSCuOifJn5GX0n+LVWXvvLsPU6C+DLt+yLkoZeBAcS0oLTS+kf7xV5T91dh4C5WK0+1+JrLc4nVtRH3o47bi4f3H91UXS/FZ7TRTzax+fiWBRyxKzr5pQRU5jB58vNA3hv1j2ZetSbWnrTzwRVaWuVSoOK3y2fLicvVsePCA7Fqx9Eg9G3uVLW+JLtPd2P8vT/xXgSi5Eo09MeQm9G/3St6fvLtONz8GXY/A4orw8ACgO5Upuxv3R3BUMt59Dh7q7Cr65awyQSRR05GM5uBF73NmjtupVClGUXKe5FRpK+qUakKdLe/vuMxEtS6zCBbJ8tsm7LtZuLu7fwXkLeyqaQrO4us9Hn2I8+T7Ove924uatWSXR0fe/qly7Ov6LiSraB8TWtpjGxo8bG0uc4+cSHC5PSvTpxxhrsxuRG6KcFik0uectt8945Kq/1If6bvjWc0+T7/ANBq3H5l3PzHJVX+rD/Sd8aZp8n3/oZ1bj8y7n5n2yKouLyRW32jN7dHPWMw5BRr52yXc/M31oSAgCAIAgCAIAgCAIAgCAi5NYaZpLXTMBBsRfYRkQuqo1HtwRXe26eHNHMtaahklVK+MhzXEWI2HmgforO3i400meS0lOM7mUovK/Qil3IJd9QdLwwwyCaRrCZLgHhhAUC7pylJaq4HotD3VGlSkpyw8/ZF1oNIxTAmF4eAbG24qDKEo+8i+pV6dVZpvJtLU6nK9edGGGpc+3MlONp3X+sOu+frVta1FKGOKPH6WtnSruXCW0rqklUWLVTWbwTE14Lo3G9h4zTsuL5HZ7FFuLfpNq3lro7SPq2YyWYv6Fgr/lAjDfmI3F389g0dhJKjwspN+0yyradppfhxbfWR2i9CS1RfVVl8OEua05F1gbWH1WD2rpOtGmlTpke3s6ly3cXG7Dwv3wKaFOKA9QHTNBayU0dPCx8oDmsaHCxyIGe5VVWhUc20j11ppC2hQhGU9qSLJSVTZWB8ZxNdsPHco0ouLwy0p1I1IqUXlM+548TXNP1gR2iyJ4eTMo60WuZxOvo3QyPjeLFhI6+B6jtV5CSlFNHga9KVKo4S4GBbHItmideHwwiN0YeWizXYrZbsWWdlCnZqUsp4Lu301KlSUJRy1ueT71d0PLXSmpncQ3Fe4yLiNzPNA4rW4nCEOiSzn97Tewtqt1V9YqPG394OhwQNY0NYAGjIAbAq89LGKisI1dLMjLQZnuY0HItkczM7iWkXW9Nyz7KONwqermo8Lta8CIcaLfUP9dTJ8a7fi/l+iIT9TW+o/wD7l5mzRUNNLfkpZH224aiU2v8AjWsp1I719EdaVG3q+5JvslLzJmKMNAaL2AsLkk5cScyuLeSfGKisI+1gyEAQBAEAQBAEAQBAEAQFdn1MpXuc5wfdxLjZx2k3KkK6qJYK2pom2nJyaeX1nx/A9Jwf+crPrdQ0/g1ryfeP4HpPNf8AnKet1DP8HteT7x/A9J5r/wA5T1uoY/g1ryfeSuh9DRUoc2EEBxubm+YXKpVlUeZE22tadvFxpkguZINavoY5mFkrQ5p3HvB3FbRm4vKOVWjCrHVmsoqtV8n0RPzcr2DgQHfspcb2XFFPU0FSb9iTX1MMfydt+tOSOhgHe4rLvXwRzjoCPGf0/UmtGao00JDsPKOGwyZ2I3gbFwnc1J7Mlhb6Lt6O3GXzZOSxhzS07CCD1HJcE8Fg0msMr41KpPMd+d37qT63V5lZ/B7X8v1Z7/BVJ5jvzu/dPW6vMz/B7T8v1Z6NTaPzD+d37p61V5haItPy/Vk1Q0jIWNjjFmtyAvfp2nrXCUnJ5ZPpUo0oKEdyM61OhF6a0DDVD51vOGQe02cP3HWutOtOnuIlzZUbhe2tvPiVx3yesvzZ3W6Wg/qpPrr5FW9Aw4TfcbtDqLTsN3l0nQ7JvYNvatJXk3u2HejoWhB5lmXaWaFrWgNZYBuQAsAOiw2KK8vay2ioxWImRYNjDVSOa27GYz5oIHtOSzFJvazSpKUVmKyasVXKSA6nLRfMl7DbpsCt3GK/qOUalRvDhj5o37joXM77D1DJ4HA7CgyC4DaUMNpHt0Mny1wOwg9SGE09x6HDigyj5lma3xnBvWQO9ZSyYclHexyrcsxnsz29SYZnWXM+nOAFyQB0rAbS3nw+do2uAvsuRms4Zhyit7DJmu8VwPUQUwZUk9zMiwZCAIAgCAICnaaq5amr8EheY2MGKVzfGOQJ9WYHWVMpxjTp9JJZ5FJdVatxc+rU3hLa2t5IUurTICZGyzOIa64c67TdpzIsucq7nswiTTsI0XrqUnse9kPqLpmKOBwnmDXcpcB7s7YW7L7siut1Sk5eyiFom7pxpNVZ7c8Wa+j6vHLpJzXkt5KQsIOVs7Fq3nHCp5XE5UqzlO5allarx9dxqaCpqaSIOqKt8chJu3lALAHLIg7lvVdSMsRjldhxtKdCpSUqtVp8smzpuGM17YpZXRxCJoxY7bGZG5yzsFrTbVHWisvJ1uowleqnUniOqtuccDY1Yc5tXLHDK+WnawkuJu29hax2XvcZbVpXSdNOSwzpYOUbmdOnJyglv/UgdExwPhkfPUPZK2+AB3jZZZWN88lIqOaklGOUV1sqM6UpVKjUuG3qJiTTNRDo6PESJJHlrHHx8AF7579wPBcVShKs+SJ0ruvSso596TwnxwSTNSGGO7pZOWIvjxZB3Vwv03XL1t53LBKWh4OG2T1+eeJCyaVkk0fMyVxL4ZGNxX5xBdv45ghd1TjGsmtzRBldVJ2U4zftRaWS50h/4Fp/8v8A+2oT+L8y8g/+Kv8AH7FGMh/7KBub+Ecegqev5j5Hn3J/w3Of6j4rIY42wOoZnundbExrr2OG5yA45WSLlLPSLZzMVYU6ahK2m3N8Eyf1hqpZ6mOjjeYwWh0rm7Tlc+oAbOlR6MYwg6jWeRY3lSrWrxtovGzLweHQmjoXBrpy2RhBN5AHXGeYss9LWks42dhj1OwpSw54kusuYKhF6YapjnCzH4DfbhDvVYrMWk9qNJqTXsvB7SxOa2z34zfbYN9Vgjae5CEZJe08nN9cKdz62bDtZGH/AJWtJt3qyt5JUlnizy2kqcp3c9Xgs9yLBpvTWPRzXtzfOGx2HnHJ9uwqPSpYrYfAs7u71rFSW+WF8+JqfJ/AYp6qM5lmFp9ReFvdy1oxZx0PT6OrVhywvEj9ZGPrJ6h8Z5lKzLpsbut0+N+ULpRapQin/URr2MrurUnB7Ka/7+5a6HSPhFA5+/kntd0Oa0g/v61ElDUq46y4pXCr2bn/AOrz24KlqVVup3sL/I1JLL7g9pyv229fQpdzFTTxvRS6KqyoSi5e7PZ80btPX8hUaRkG1oyvxLrD2laOGvCnEkwrdDWuKnIz6vauNqo/CKxzpHSXIGIgNF7burqC1q13TlqQ2YNrPR8biHTXDcnIwa30MdKKNrLhjJXOzzI5zHFbW8nU129+DTSNKnbdDGO5Nv6oy626y089M+OJ+JxLbDCRscCdo6Fi3oThNNo20lpChWt3CEsvZz5kbp7k8VBy/k+QZjtfZfPZn2LpS1sT1d+SLedHr0Ok93VWSyaqxUJe91HfE1tnXxbHH+b7qjV3VwlMtNHxs9du33427/uWdRi2CAIAgCAICk6WD6KuNVhc6GVtnlovhyF+rNoPapsMVaWpxRQ3ClaXnrGMxktvV+8ExBrPTznk4nFznNdYYSNjScyQuLt5w2smw0jQrexB5bT4Mg9QNFwywPdLGx5ElgXC5thbl7V3u6koyWGV+h7alVotzim88fkauj4AybSTWCzWwyAAbAM7ALecsxpt8zlRgo1LmMVs1WYdXNI0LIQ2pjDpASSTHiuL5Z9SzWhWcswew52NeyhSSrR9rbwybtbTRz6UY17cUb4gbG4y5MkdW5aRk4UNm/JIq0oVtIJSWU45+hl0EDSVs1Mb8nIC6LhsuPZcepYq/i01Pit5vaf8W6nQ/pltX7+nyITV+spWQytqYi97icNmXNrbAd2d13rRqOScHsK+xq20KUo1o5lw2dRswaFqJqAGzsUchdG0+MWYQDhv05jqWrqwjWxwaOsLSvVs87cxeUuOCbj12aI7Ojk5bDbBhyLrceF1H9Vetv2FjHS8dTbF6/LHE0KXVyU0M5c200zhJg32Yb26Cbuy6l0lXj0q5LYRadhVdnPK9qTzjsMlLrS1tJyJjk5ZsfJBuHIm2EG+7qWJW7dTWzs3m9PSMY23ROL1ksYx8jUrtHvi0Uxr2kOMoeW2zAOK1+GVlvCalcPHI4VqE6ejlGS25zjvMum9FCnjpaqnaWubgxht87tvcj1EH7yxSqa7lCTOl1bKhClcUVhrGcdn77za05FK2eGvp2GRpY3G0DnAEW2bcwfUQtKTi4OlJ4Ot1GpCtG8pLKwsriRWtNfBUtHIQuExfd55OzrWIsSNu7sXahCcH7T2EPSFajcRXRQevnbs2nSIRzW9Q7lWveepjuRgqIY5HtD2YizntJabDPcdl8tm1ZTaWw5zhCckpLLW02lqdSnGDFpZ12ktMVibZG7ANqma3/HXaUmo3pJ5WzV+xE6H0bJ4WyneDyVPI+QXBsdls9+xvaV1qTj0bmt7SRDtrep6yqMl7MG35G3Rzugl0lIGuvfmZHNxc61uOZutZJTjTWTtSnKjO4njs7dp5oHVacwhwqHRcqLuYG7b5c7PbbvSrcQ1saucGLPR1Z0s9I4629YPNARSU7quleCWlj3MdhNiQzd1tt2JVcZ6s0LOE6Dq273YeH8jPoXQxn0byZBa8Pc5l8iHA5beOz1rWpV1K+VuOltaOtYajWHltdpH6t6PkqDVtmDmukjAxOaRzg7I59IC6VpxhqOPAjWNCpX6WNRYcktvWSGhNNyUbOQq4ZBgJDXtbcEE3tfYesLnVpKq9eD3ki0vJ2sOhrwezc0jHrRUeFNpXsjkw8q4EOab2uzMgbis0F0bkm+BrfzdyqU4xeNZ712Etrpo9vgknJxDFdtsDBi8YXtYXXK2m+kWWTNKUI+rS1I7dm5dZA6XY5j6B5ie9rImY2hpOw7Dlt6Cu9Npxms72V9ypRnQm4tpRWVgs2g9MMleWMp5IubclzA0GxGVxvzUarTcVlyyWtpdwqzcY03HtWCdXAsAgCAIAgCA8IQHwyBoNw0A8QACsttmqhFbkfTWAbBbqWDKSW4YBwGe1BhHnJjgOxZyzGrHkfWEcFgzhDCEGDzAOA7FnIwj6WDJ5hCGMI9QyeWQxhAhDOBZAeoDyyGMI9QyEAQBAEAQBAEAQBAEAQBAEAQBAEB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8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034808" y="1342674"/>
            <a:ext cx="2070157" cy="1753393"/>
            <a:chOff x="764704" y="2636686"/>
            <a:chExt cx="1703512" cy="1370820"/>
          </a:xfrm>
        </p:grpSpPr>
        <p:pic>
          <p:nvPicPr>
            <p:cNvPr id="15364" name="Picture 4" descr="http://mariangelesn.files.wordpress.com/2012/03/logo-itu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04" y="2636686"/>
              <a:ext cx="1703512" cy="1261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052736" y="3790945"/>
              <a:ext cx="1224136" cy="21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</a:rPr>
                <a:t>A</a:t>
              </a:r>
              <a:r>
                <a:rPr lang="es-ES" sz="1200" dirty="0" smtClean="0">
                  <a:solidFill>
                    <a:schemeClr val="bg1"/>
                  </a:solidFill>
                </a:rPr>
                <a:t>rgentina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750799" y="4308015"/>
            <a:ext cx="1764677" cy="1285111"/>
            <a:chOff x="4292133" y="2339752"/>
            <a:chExt cx="1764677" cy="1285111"/>
          </a:xfrm>
        </p:grpSpPr>
        <p:pic>
          <p:nvPicPr>
            <p:cNvPr id="15366" name="Picture 6" descr="http://bibliopoli.files.wordpress.com/2010/03/horizontal_color-new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133" y="2339752"/>
              <a:ext cx="1764677" cy="1019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4581128" y="3347864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Puerto Rico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457817" y="4792262"/>
            <a:ext cx="1224136" cy="1324727"/>
            <a:chOff x="4077072" y="2481680"/>
            <a:chExt cx="1224136" cy="1324727"/>
          </a:xfrm>
        </p:grpSpPr>
        <p:pic>
          <p:nvPicPr>
            <p:cNvPr id="15368" name="Picture 8" descr="http://www.theclinic.cl/wp-content/uploads/2012/04/ucinf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080" y="2481680"/>
              <a:ext cx="1080120" cy="974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4077072" y="3529408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Chile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AutoShape 10" descr="data:image/jpeg;base64,/9j/4AAQSkZJRgABAQAAAQABAAD/2wCEAAkGBxIHBhQRExQWFhUWGSEYFBgXFhkeHRgdIhofIRgeHxwkHjQgHBomGx8dITEjJjUsLi4uGSAzODQsNygtLisBCgoKDg0OGxAQGywmICQvMTYsNyw0LzQsNDQ4ODQ3NCwvLCwsLDQ0LCw0NDYsNCw0LCwsNSw0LC4sLCwsLCwsLP/AABEIAJkBSgMBIgACEQEDEQH/xAAbAAEAAwADAQAAAAAAAAAAAAAABAUGAgMHAf/EAEYQAAEEAQMCBAMDBwgIBwAAAAEAAgMRBAUSIQYxEyJBUQcyYRRxgRUjM0JSkaEWYnJzgpKxwTZDVIOys9LwFyQ1N3Sio//EABgBAQEBAQEAAAAAAAAAAAAAAAABAgME/8QAKxEBAQACAgECBAYCAwAAAAAAAAECEQMhEjFBEyJR0WFxgZGhwULhBBQy/9oADAMBAAIRAxEAPwD3FERAREQEREBERAREQEREBERAREQEREBERAREQEREBERAREQEREBERAREQEREBERAREQEREBERAREQF1TZDYHNDjW921v1NEgfTgFdqp5siTKz5Gxta7wiGeckNDy1ry48Ena1zA0DuXOHHcWTY7tOnkdnzNf2NPjv9VpttfvZv8A95XorJUGnQOlzIpJSTO0PbIQXBjgxzgCI9xaL3hwu3AGr7q/Vy9UgiIsqIiICIiAiIgIiICIiAiIgIiICIiAiIgIiICIiAiIgIiICIiAiIgIiICIiAiLqmyGQEbnNbuNN3ECz7C+5QdqpNZyDp0p8Ph0vLjt3eYANBA4txtoNnswcdyLTMn+zw2BucSA1t1bj259B6k80AT6Kq1AHUtGia4VLLTQ5j3M2P2lziHDzADaaHqQAe9jWPqlR9H1B/5T8N799ijewE0NxcGgA0NzQfvBobqFmzWYpHkNEjgP1mxPc02LBBANij37KjGMyDOYC0tbRbUYjhve5otrQ4SiOxZuySB6d+OXjm3xkFzo42xtPcl22XY6h3cQIroep4pdLjKjRHUmgXslr38J/wDhW7+CN1EScsjke31cAAP/ALEE/hapj4UX6oBs7dzYQa3Hb87hIKFe3bhd+U9kzrkrg1uqD1AeBbyeKdQA9u6x4xVi7VomAl3iNA7l0UgA9+S2qHupcUjZow5pDgexBsH8VTY7PGb/ADDxTWuLSOxHklLBx9PwUjQJCcVzXd2u5+8gF/8A+hePwUsgtEXVj5LMndscHbXFjq9HDuD7FdqyoiIgIiICIiAiIgIiICIiAiIgIiICIiAiIgIiICIiAiIgIiICIiAo2dijLhrgEHcwkXRojt6ggkEcWCRYUldGbiszcV0bxbXCj/373yrBQzwyxSNbtDG7qaATtaXNc1u136oO7bXqS07W87vkzJXuZ4Z3eG1zoWUBbonMHzehka57b7Brwa732ZunSsh8NjaFVvjpoHs4x3tDh/NBJIsFi6cOK8bZI6nOc2GcDjbta0Or1Ak/Nj32vaeD26z6smQ9rnSmLnYBM9gY1nuRu3AvdKSwjksFVdesrKidj6lZcAyVjiS4tFOBZ5bLaI23Qq/K7n26otSZjxYoO57zGGPa1pcaLAT5RyTuDbq9ofZocrpys2T8khr9kIYwEyukLnx7fL4hawFrW3dkvqg4Hi01RKjkLBTHbm+zH9vvEUP+K+iV4mdV8tY4gFwJNva7tFuumx8BoUQteYpJHZDdsTi19/aGciuLE9HuAOObUSZk7Msy7XuazyFseRM6gQCd5rxmONscGhpFAc+a01sWbwHybpBXoN4bf75IW3+9fIc0YOok1uY/5nAtOxvLtx5qvEM112r6L5hbs1gfEG9r4zJuB92wtcLBG4cGjyomCJnPbLIA4kN3kvcfzUnmALCNo2jdHuuyQTQDqDQmY2c3CzXCuT4gcLHmLHtdu5oNH511k/zfoFY4WVLkZhBDNjRTq3Hz2KaHGroXfAo0Oeao9Nym5+KJXNFhrTcjzHtaBQcatwLj5rcBYLRzS0OlSOlxBuiEQBpjQT8o7Gi0Fv8ARIsfwWcppYmIiLmoiIgIiICIiAiIgIiICKs17XYdBx2vmLvO4MYGtLnOcewDRye3+HurGJ/iRg0RYuj3H0P1V1dbHJERQEREBERAREQEREBERAREQEREBERBW5OnuOSZGuLt1Wx8jw0VxbSD5PqKN0O3JOY1DHkOobQSHlu14e7ybQQ7eT4jn7oztPcA72t8u4OG1nl8GBzu9Amh6/T71jpJD4Bkf44EnnM8DdxjAcfBNAlxY475aLHt89Gg0Lrx2s1KxceBzJsdry2Rha1wa4xymqdGQ5pFREXQaNgG4ejlT42bBm6vJjRTPypZYnRPNRtaI+9OkA2ue0ueQ5gI/OOsE8qt6pkzNSifhwHeIWD7XKLaHCrYzzOJA2C3CzZsE02jmvhtkjH6uiBBIkDo+PTcO/8ABenHi+S5bYuXel7pfWUerZbMZuLJtlmbI0Cdp84ex7CR4Y8rSwGr7X34rSQZMbeoJOXuyN2+XGc9jDucI2tfw4tc1kDQQAXEeY1uIrG/DLCbL1VJOxhLMdj3saOTZtsbRfclpdV+yyuo5csuryTPJbN4hc4td8rt36rgfQ8Ag+gpdbw45ZXHHrpPKybr1/Azhn5T3whwkbRb5XXM0tbT5SG+HFK/u0EguaWbhVAcMXIfksEYBkh2NbM7a8B5aXboi0Nc5osnfYoUYzzu2wemepzqvT7y6SCF7Hj7VJM0baobXhtgbn7Q3k0C0muzTe4pZJqEczmBzJ75dHXmDg0ODXcjeNjgPQCQ93LzZTxtljc7TsWZsme0iFrySbkY/f4Xe7LmgN542tO7keWrIvF8AoL6vNbttiOoetsrRMiW9Pc6GN1CYylrXAkAH9Easmu6kdP9W5Oqvt+A6KIxmRspkLmu4BaB+bHzD1XP4p/6DT/fH/zmKdoP+guP/wDEZ/yQu/yfDl8e969/ux35erPaZ15m6riCWHS3PYeNwyRVjv3iV9B1I7F0F+VmwfZdrqDN+9zu1V5R5ibAH0skemI+H+nalldNtdjZjIY9zqYYWON3ybLb5K5/EzFycfprFGVL49TO8R7Wht2Ds4AABDdwtdcuPC5+E16/jv8AnpJbra+werNQ1aHxcfTriPyF87WF49wCP48j6lc9c65foukY80mI4Olc5r43SbTHtNGjs819x2BBC12JIyXEY6MgsLQWFvbbXlr6UsN8U4xLmac1wBa7IAcD2ILmAg/QhcsPDLOS49fr91u5PVrfyzHN0+cyLzs8N0jeaumk0ePKbFH2Nqnxetov5Ht1CZnhhxc1sbXby5wc5oDTQskNJ9KF+1rI5pf0Hk5GI7c7Dyo3+A7k+G8sIr39mn3G137Soc4V0Vpbn/oRLMJPb9NY49fIH/xXXH/j438revy1ekudbgda6g/D+0DTHGCtwPi+Yt99u3dVc3VfhyriPrOLK6TkzoWl/hjzRuO0h3HlJo1wbsWtI14dGHAjbVgg8V737UvF9Hp+ka2+P9Ca2EfKR4jy2v7JH4ELGGOHJLda1Yttj1vQtQ/K2jQ5G3Z4jA/bd7bHa6F/fQVH1N1mNJ1JuJBC7IyXf6tpoNsWLNHmvNVduSQKU/of/Q/E/qm/4LI9IERfFHPbJ+kO7w777dzSAP7G017D6LOOGPllbPQtuokT9XOwtVhdqWn+DRPhTW2Twyfmo1xx3o3Q7FajqbqaDpzThNId279G1tEv4vj02gck9u3qQDUfFl7G9GSBxG4vYI777t4Jr67A78LWMzAcbVdFdk8QiCOt3YODub9gAYrv0HK6Y8ePJJlrXr1/PSW2dNhD1Jqk2P4o0vyHkNOQ0Pr+iW3f0IB+imv6sLOrMbBMFePCJS8vos8sh2lmzkjw67j5u3HM/q3Wj09oL8kRiTYW20v23ueG99p9SPRY3OnOX8VtPkA2l+LuAu6uPIPf1WMMZnLfHU1fr91t17rnVOtyNZOHhY7sqZtiSnBrGEdxur0PBugCau+FP0fWM2bUPCysLwWlpcJWzNe2xXBoeU/f7FZf4MFsePlRv4yBIPEB+agK596fvv6n6ra9VsdJ0xlBl7jBIG13vYe31U5McccvCT9f7JbZtmj15Nqec+PT8N2S1nzSF4Y0/dYqj6WQT7Kd051oNS1Q4mRC7GyR2Y42HUL4NDmua7EcglRvhFIx3SADa3CR/iV3sm23/Y2qq67Il+IunNj5lDmb67hvig8/TaHmvYn3W/DC53j16b7Td1t6UiIvI6CIiAiIgIiICIiAiIgq+ppzjaHLIO7BuH9kg/5KfiwDGxWRjs1oaPuAoKLruP8AatJkYexHmPs2xuP921nJNRmikiyJZJ2wna91nHZAwGi4PP6ZzwbaGjua+pXTHHyiWst8Osk52Lqkx7yMc8/e4PPev8x9x9JOZp8OiadpOTFG0SPliDjQ53xndZ7nk3yT2XLojTvydmaning8Rs7fK+xG7vdbXNdwOy0vUOms1PTIYomOH2aSOSN1U0NjI3C7v9HYA96PblenPOTk/C/ZiTpjmZbem36tkQgRt3txcdjOG7wDuO0cWweb8Xe5uB0H0nFntbPkhxjJDY42mt1nbueeCGgkEUbNfVodZ6rpL8rFZC+MbH5M+VPI3u1hLi1u70e5oqx2DR3AK1WkPP2wnyEna1nlLWsbtobR2I3bg035msodwTrLk8cb4+t/rpJN3tR9PYLNC+IjWQ7gyeF9jjaCHWNvrVNsE1YfxwVsupxWGx/qx9t+8sc2/wAN1/gsPo8rtW62yMiL842CL7PEHSOaC4mgGvDdzWgCQ7qJ9ebWq1B2RLHHFMIre+h4bnHja4WbaO0hjFjvuuh2XHkl8pb9O2p6NMiIvM2rOo9Gbr+jvxnuc1ry0ktqxtcHDuK7hd2FpzcTR2YwJLWRiIONWQG7bPpdLFHWdU1TqfKxsV+O1sDv9a13Y9uQDZ/cp3TnVORNm5OHlsY3JhYXtLL2vaAOe/1afqHdhRXe8ecx1v8AFnc26sX4cDDhDI87NY0fqslDR9eAKtXuF00yLRH4k8kmTG8kkzu3OHbgO78EWD3B7HtWT6c1PWuodLGRFJiBpJFPa8Gx34DSK/FbXp+PLjwj9sfG6UuNeECGhvFDkAk9z+KvLc5/6yiY69oz+J0LJpzSzHz8mKIn5PK6r70a8v4BTJ+i458TFjdNM77NIZQ5xa5z3F+87yRzz+KvdUmONpkr2/M1jnD7w0kLA9Bdb5Oqay2HK2VNGXQlrastJBHfnhr/AO59UxvJnLlL6F1Om26h0SLqDS3QSg0eWuHdjh2cPr/iCR2Kg4nSOPD0wMB+6SIEm3UHAlxdYIAognilWfEPqebRDDDjbTNJucbF0xrTfF8c837McokHXTsPoKPMmDXzSOexjQNoJD3AE+zQ1tn93qmOHJ4TXpb0Wzbl/wCG5GP4Iz8oQdvC3cV7fs19NtfRX46Ux4umn4MYLI3inOFFxJq3Enu7gfuA7ABZ6OPX5sTx/Ex2uI3CAsANexJHDvoXfeQu3T+tn6n0hlTBojycZp3tqwDR2uAPNEgijyC0jnudZTkv+UvfsTX0covh74EQa3UM5rQKa1s1AD2AAoBS9W6Eh1OCEmWVs8LGsGQHfnH7RQLz+s71sUb9VG+HnWR6gjdDPQyGeYUKEjPcD0IsAj2IPqaYWt5moa7qONG6PdCB9n3NoAn9ojkhL8WZXd9D5dGP8PI5c1suXkz5Wz5Wyu8v4gkkjgcWAfW1o9f0KDX8DwZm227aRw5p92n0P8D62sHk65rON1HFgl+L40rd7SGu21TzyasH82709lYdSa3qOgdPQOkdD9okn2OLWks2lri3vRuwLTLDktnzTfsSz6O6T4fvlwDjOz8h2Px+bIYeAQWjcRwAQKHbhW/8k4h1Dj5m9+7HiETG+WiA17bPF3Tz2rsFVjF18n9Ngj61If4bOV09Ua5nQ9ZQ4GK6IGSEPBlaa3DxS6yOw2s9B3U+fK6mU9/9+x1PZZa10TFqGp/aopJMaf1fEa3fUj396q/W1I0fpyTC1ETzZk87g0ta1+0MF1Z2gfNx3+pVA7qLUen9exoc7wJI8h2xph3W07mtvkDsXNsV2PB4pfc7WtSzetcnCxXwNETWuHitPYsjJ5ANnc/27K+PJZrc1r+PzNxLy/h7GM902LkTYhf8zYneU/cAQQLPa6HoAp/TXRkGhZbpy9807u8spsi+9fU+5s/WuFV6N1Hm4fVzdPzhE50jN0b4brs4833HkcOwII9QVC0zWNX13PyW48mM1sMro/zjXA1ucG9gb4H0Szls1cutJ8v0ejIs5peNqn2Kb7RNj+IW/wDlzG1xa082X2ASCaFD0v8ACr6e633aDkPzAGT4pIlYBW7khgAvuXeT7xfYhcfhW71235NuiznQ2bl6po/2jK2jxDuia1tUz0J9Tu7j6V7rRrOWPjdEuxERZUREQEREBERBxe0PYQRYPBHusvi6dG3WhHKAXNJfC8g3ydzg11ja4ut9+odI0WGOWqUHVdPGdD3p7eWuBog+nPob7H09iLB1jdJVJmFsOtudE2zDGzxmuc0Nla4yNYA5xoStp9WdpDy015XNm6Q2PNxCGyvsDZIwkhzTVW5p8wJHPm5IN2qbPgBJbKGxvaNzS5oEUj2tAxy/vsYxwB2/IXbaJcC0c8rBmdQbGJDGxgjfObfLINzpg117o9zQG7gQAXCgWt562Sz1RK1PSmwlsbdzm0S8Ek+lNDj+yQHi3cA+1kqNq2U4QuixADMdrLdwyJu0Bz5mkfs8AOBvgtvzLjJExz8R43GPLeY6lkyCQPCmkZuY+Wv1WgtI9Xdr45OxQMSfHm/NMZLUMoAY1n+shkaKEe5ji2MbRZcw2CCVZ1rYptKxIcdkeFCZS0tc8SxFu6Yu2jxRbjDNA5pLdpDizY2+4K0+hRHNzfGJDmsFMcAAHk8ueB6B581c+VsJB5Kg6ZgSZsAit3hD5i8epHna0Eb2xk3bHkuPIdtbQfrYIRBEGt7D/sn7yeVOTMkdiIi4NPPOlsqPF6/1MyPawEtrc4C+T7qLgzt1f4kZk8J3xR45aXjlpOxoFH1sh1H12Fa7O6LwM/LdLJAHPebcdz+T+DqVjp2j4+mYZihiaxjvmDR81iiSe5NcWV6by492b3Zpjxryzobp/G1Lp9skubNA7cRsZkMYODwdpaTZXpvTeDHp2lCOKZ8zQSd73h7jZsjcABx2Vb/IDTf9mb/fk/6lb6Po8Gi4xjgZsYTuI3OIugCeSa7BTm5ZnvVpjjp91z/0Sf8Aqn/8BXk0WI+L4d4efF+kxJnO+9pmNg+43Bv4Fy9knibPC5jhbXAtcPcEUf4KDjaJj4ukHFZGBCQ4Flkgh17uSb5srPHyzCa/FcsdvPMB/wDKjUtR1Ig+HFA+HHsdvzZv7jRJ/wB8qPNx3j4dafkAFzIZpN4/pTHbfsLbtv3cF7BhaJj4GmOx44w2J17mgnncKdzd8jhcsLSIMHTPszI2iHkbD5gQ4kuBu7BJPf3XX/sSXqe8/bWmfB0w9Q4s2mfaRPH4VWXFwFfQjuHeld74Xl+isOZo+tZgBEUofsv1t73kfgHN/ety74c6Y6ff4HrdCSQD927t9Oyv3aXC7TDjeG0Qlu3YBQr1HCxjyYYT5d96XVvq84/k/JkdHYWfi2MrHjB4HMjQTxXqQL49QXN5sVI+GGo/lfqfOyK2+I1jqu6PN8+oteiYOGzT8RsUbdrGCmtF8D8VG0/RMfTMqSWKJrHycyEX5uSe10OSe3ureeXHKX9P3PHuMbrX/vPhf1B/4clc/jE3dpGMCaByACfbyPWwm0aCfWGZbowZ427WPs2B5uKuv13fvXzWNFg1uBrJ4w9rTuaCXCjRF8EehKk5Z5Y36Q8eqyMHSeFHO1w1LJJDgQDlxkGj2I28gro6hi8f4v4jCSN2MRbSQRbMnkEcg/UK/wD/AA/0z/Zm/wB+T/qVtJouPLqzMosuaNuxjy51htOFd6PzO5Pur8ab3u3qni850DTfs/xC8DUJZZZY/NhukeS1/JIPPO7iwBxua7uQFMiwjqHxM1KJsj4nOgbtewkOadsBBsG6vuPUWFutT0XH1WRjpow50Z3RushzTYPDgQRyAfwC5QaPBBqz8prAJpBte+z5gA0AVddmt/cl599++tHi8/8AhxitHU2QMt0js+LgeI8uGygC5l8k0e5/Vc2qsqt6c0aDVdVzjNlS45bkOAEczY91vdybBul6hPouPkaozJdGPGZw2QEh1c8GjyKJFG+5VZP0Np2RO57sdpc4lzjufySbJ+b3Wvjzdvc3pPF3dKaVDpUEjYcmTIDnAkyStkLeOwIAoLG9eaJDkde4YI4yTUwHG/aRX4kU0/QBbvRensbQ3OOPGI99bqc43V1wSe1n967szSIM3OinkYHSRcxus+W+/ANH8Vzx5fHO5brVx3NJnEMfoGgfcAB/kouJqTMuYtFgj3Hfkj8OQRzXyu/ZNSpGCSMtPIIo/coeFpbMOYuHdxLj25cbtxru/ki/bj0XGa00nIiKAiIgIiICIiAiIg654Gztpwv29x9Qe4P1Cqv5PthNxPdH9GlwaP7LXNBP1dZVyistgp/yVOe+U4j22gfxBB/iueNoMUUoe7c9w7F7i4i+43El+0/skkK1RXyqafGNDGgAUBwAPRfURZUREQEREBERAREQEREBERAREQEREBERAREQEREBERAREQEREBERAREQEREB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9" name="AutoShape 12" descr="data:image/jpeg;base64,/9j/4AAQSkZJRgABAQAAAQABAAD/2wCEAAkGBxIHBhQRExQWFhUWGSEYFBgXFhkeHRgdIhofIRgeHxwkHjQgHBomGx8dITEjJjUsLi4uGSAzODQsNygtLisBCgoKDg0OGxAQGywmICQvMTYsNyw0LzQsNDQ4ODQ3NCwvLCwsLDQ0LCw0NDYsNCw0LCwsNSw0LC4sLCwsLCwsLP/AABEIAJkBSgMBIgACEQEDEQH/xAAbAAEAAwADAQAAAAAAAAAAAAAABAUGAgMHAf/EAEYQAAEEAQMCBAMDBwgIBwAAAAEAAgMRBAUSIQYxEyJBUQcyYRRxgRUjM0JSkaEWYnJzgpKxwTZDVIOys9LwFyQ1N3Sio//EABgBAQEBAQEAAAAAAAAAAAAAAAABAgME/8QAKxEBAQACAgECBAYCAwAAAAAAAAECEQMhEjFBEyJR0WFxgZGhwULhBBQy/9oADAMBAAIRAxEAPwD3FERAREQEREBERAREQEREBERAREQEREBERAREQEREBERAREQEREBERAREQEREBERAREQEREBERAREQF1TZDYHNDjW921v1NEgfTgFdqp5siTKz5Gxta7wiGeckNDy1ry48Ena1zA0DuXOHHcWTY7tOnkdnzNf2NPjv9VpttfvZv8A95XorJUGnQOlzIpJSTO0PbIQXBjgxzgCI9xaL3hwu3AGr7q/Vy9UgiIsqIiICIiAiIgIiICIiAiIgIiICIiAiIgIiICIiAiIgIiICIiAiIgIiICIiAiLqmyGQEbnNbuNN3ECz7C+5QdqpNZyDp0p8Ph0vLjt3eYANBA4txtoNnswcdyLTMn+zw2BucSA1t1bj259B6k80AT6Kq1AHUtGia4VLLTQ5j3M2P2lziHDzADaaHqQAe9jWPqlR9H1B/5T8N799ijewE0NxcGgA0NzQfvBobqFmzWYpHkNEjgP1mxPc02LBBANij37KjGMyDOYC0tbRbUYjhve5otrQ4SiOxZuySB6d+OXjm3xkFzo42xtPcl22XY6h3cQIroep4pdLjKjRHUmgXslr38J/wDhW7+CN1EScsjke31cAAP/ALEE/hapj4UX6oBs7dzYQa3Hb87hIKFe3bhd+U9kzrkrg1uqD1AeBbyeKdQA9u6x4xVi7VomAl3iNA7l0UgA9+S2qHupcUjZow5pDgexBsH8VTY7PGb/ADDxTWuLSOxHklLBx9PwUjQJCcVzXd2u5+8gF/8A+hePwUsgtEXVj5LMndscHbXFjq9HDuD7FdqyoiIgIiICIiAiIgIiICIiAiIgIiICIiAiIgIiICIiAiIgIiICIiAo2dijLhrgEHcwkXRojt6ggkEcWCRYUldGbiszcV0bxbXCj/373yrBQzwyxSNbtDG7qaATtaXNc1u136oO7bXqS07W87vkzJXuZ4Z3eG1zoWUBbonMHzehka57b7Brwa732ZunSsh8NjaFVvjpoHs4x3tDh/NBJIsFi6cOK8bZI6nOc2GcDjbta0Or1Ak/Nj32vaeD26z6smQ9rnSmLnYBM9gY1nuRu3AvdKSwjksFVdesrKidj6lZcAyVjiS4tFOBZ5bLaI23Qq/K7n26otSZjxYoO57zGGPa1pcaLAT5RyTuDbq9ofZocrpys2T8khr9kIYwEyukLnx7fL4hawFrW3dkvqg4Hi01RKjkLBTHbm+zH9vvEUP+K+iV4mdV8tY4gFwJNva7tFuumx8BoUQteYpJHZDdsTi19/aGciuLE9HuAOObUSZk7Msy7XuazyFseRM6gQCd5rxmONscGhpFAc+a01sWbwHybpBXoN4bf75IW3+9fIc0YOok1uY/5nAtOxvLtx5qvEM112r6L5hbs1gfEG9r4zJuB92wtcLBG4cGjyomCJnPbLIA4kN3kvcfzUnmALCNo2jdHuuyQTQDqDQmY2c3CzXCuT4gcLHmLHtdu5oNH511k/zfoFY4WVLkZhBDNjRTq3Hz2KaHGroXfAo0Oeao9Nym5+KJXNFhrTcjzHtaBQcatwLj5rcBYLRzS0OlSOlxBuiEQBpjQT8o7Gi0Fv8ARIsfwWcppYmIiLmoiIgIiICIiAiIgIiICKs17XYdBx2vmLvO4MYGtLnOcewDRye3+HurGJ/iRg0RYuj3H0P1V1dbHJERQEREBERAREQEREBERAREQEREBERBW5OnuOSZGuLt1Wx8jw0VxbSD5PqKN0O3JOY1DHkOobQSHlu14e7ybQQ7eT4jn7oztPcA72t8u4OG1nl8GBzu9Amh6/T71jpJD4Bkf44EnnM8DdxjAcfBNAlxY475aLHt89Gg0Lrx2s1KxceBzJsdry2Rha1wa4xymqdGQ5pFREXQaNgG4ejlT42bBm6vJjRTPypZYnRPNRtaI+9OkA2ue0ueQ5gI/OOsE8qt6pkzNSifhwHeIWD7XKLaHCrYzzOJA2C3CzZsE02jmvhtkjH6uiBBIkDo+PTcO/8ABenHi+S5bYuXel7pfWUerZbMZuLJtlmbI0Cdp84ex7CR4Y8rSwGr7X34rSQZMbeoJOXuyN2+XGc9jDucI2tfw4tc1kDQQAXEeY1uIrG/DLCbL1VJOxhLMdj3saOTZtsbRfclpdV+yyuo5csuryTPJbN4hc4td8rt36rgfQ8Ag+gpdbw45ZXHHrpPKybr1/Azhn5T3whwkbRb5XXM0tbT5SG+HFK/u0EguaWbhVAcMXIfksEYBkh2NbM7a8B5aXboi0Nc5osnfYoUYzzu2wemepzqvT7y6SCF7Hj7VJM0baobXhtgbn7Q3k0C0muzTe4pZJqEczmBzJ75dHXmDg0ODXcjeNjgPQCQ93LzZTxtljc7TsWZsme0iFrySbkY/f4Xe7LmgN542tO7keWrIvF8AoL6vNbttiOoetsrRMiW9Pc6GN1CYylrXAkAH9Easmu6kdP9W5Oqvt+A6KIxmRspkLmu4BaB+bHzD1XP4p/6DT/fH/zmKdoP+guP/wDEZ/yQu/yfDl8e969/ux35erPaZ15m6riCWHS3PYeNwyRVjv3iV9B1I7F0F+VmwfZdrqDN+9zu1V5R5ibAH0skemI+H+nalldNtdjZjIY9zqYYWON3ybLb5K5/EzFycfprFGVL49TO8R7Wht2Ds4AABDdwtdcuPC5+E16/jv8AnpJbra+werNQ1aHxcfTriPyF87WF49wCP48j6lc9c65foukY80mI4Olc5r43SbTHtNGjs819x2BBC12JIyXEY6MgsLQWFvbbXlr6UsN8U4xLmac1wBa7IAcD2ILmAg/QhcsPDLOS49fr91u5PVrfyzHN0+cyLzs8N0jeaumk0ePKbFH2Nqnxetov5Ht1CZnhhxc1sbXby5wc5oDTQskNJ9KF+1rI5pf0Hk5GI7c7Dyo3+A7k+G8sIr39mn3G137Soc4V0Vpbn/oRLMJPb9NY49fIH/xXXH/j438revy1ekudbgda6g/D+0DTHGCtwPi+Yt99u3dVc3VfhyriPrOLK6TkzoWl/hjzRuO0h3HlJo1wbsWtI14dGHAjbVgg8V737UvF9Hp+ka2+P9Ca2EfKR4jy2v7JH4ELGGOHJLda1Yttj1vQtQ/K2jQ5G3Z4jA/bd7bHa6F/fQVH1N1mNJ1JuJBC7IyXf6tpoNsWLNHmvNVduSQKU/of/Q/E/qm/4LI9IERfFHPbJ+kO7w777dzSAP7G017D6LOOGPllbPQtuokT9XOwtVhdqWn+DRPhTW2Twyfmo1xx3o3Q7FajqbqaDpzThNId279G1tEv4vj02gck9u3qQDUfFl7G9GSBxG4vYI777t4Jr67A78LWMzAcbVdFdk8QiCOt3YODub9gAYrv0HK6Y8ePJJlrXr1/PSW2dNhD1Jqk2P4o0vyHkNOQ0Pr+iW3f0IB+imv6sLOrMbBMFePCJS8vos8sh2lmzkjw67j5u3HM/q3Wj09oL8kRiTYW20v23ueG99p9SPRY3OnOX8VtPkA2l+LuAu6uPIPf1WMMZnLfHU1fr91t17rnVOtyNZOHhY7sqZtiSnBrGEdxur0PBugCau+FP0fWM2bUPCysLwWlpcJWzNe2xXBoeU/f7FZf4MFsePlRv4yBIPEB+agK596fvv6n6ra9VsdJ0xlBl7jBIG13vYe31U5McccvCT9f7JbZtmj15Nqec+PT8N2S1nzSF4Y0/dYqj6WQT7Kd051oNS1Q4mRC7GyR2Y42HUL4NDmua7EcglRvhFIx3SADa3CR/iV3sm23/Y2qq67Il+IunNj5lDmb67hvig8/TaHmvYn3W/DC53j16b7Td1t6UiIvI6CIiAiIgIiICIiAiIgq+ppzjaHLIO7BuH9kg/5KfiwDGxWRjs1oaPuAoKLruP8AatJkYexHmPs2xuP921nJNRmikiyJZJ2wna91nHZAwGi4PP6ZzwbaGjua+pXTHHyiWst8Osk52Lqkx7yMc8/e4PPev8x9x9JOZp8OiadpOTFG0SPliDjQ53xndZ7nk3yT2XLojTvydmaning8Rs7fK+xG7vdbXNdwOy0vUOms1PTIYomOH2aSOSN1U0NjI3C7v9HYA96PblenPOTk/C/ZiTpjmZbem36tkQgRt3txcdjOG7wDuO0cWweb8Xe5uB0H0nFntbPkhxjJDY42mt1nbueeCGgkEUbNfVodZ6rpL8rFZC+MbH5M+VPI3u1hLi1u70e5oqx2DR3AK1WkPP2wnyEna1nlLWsbtobR2I3bg035msodwTrLk8cb4+t/rpJN3tR9PYLNC+IjWQ7gyeF9jjaCHWNvrVNsE1YfxwVsupxWGx/qx9t+8sc2/wAN1/gsPo8rtW62yMiL842CL7PEHSOaC4mgGvDdzWgCQ7qJ9ebWq1B2RLHHFMIre+h4bnHja4WbaO0hjFjvuuh2XHkl8pb9O2p6NMiIvM2rOo9Gbr+jvxnuc1ry0ktqxtcHDuK7hd2FpzcTR2YwJLWRiIONWQG7bPpdLFHWdU1TqfKxsV+O1sDv9a13Y9uQDZ/cp3TnVORNm5OHlsY3JhYXtLL2vaAOe/1afqHdhRXe8ecx1v8AFnc26sX4cDDhDI87NY0fqslDR9eAKtXuF00yLRH4k8kmTG8kkzu3OHbgO78EWD3B7HtWT6c1PWuodLGRFJiBpJFPa8Gx34DSK/FbXp+PLjwj9sfG6UuNeECGhvFDkAk9z+KvLc5/6yiY69oz+J0LJpzSzHz8mKIn5PK6r70a8v4BTJ+i458TFjdNM77NIZQ5xa5z3F+87yRzz+KvdUmONpkr2/M1jnD7w0kLA9Bdb5Oqay2HK2VNGXQlrastJBHfnhr/AO59UxvJnLlL6F1Om26h0SLqDS3QSg0eWuHdjh2cPr/iCR2Kg4nSOPD0wMB+6SIEm3UHAlxdYIAognilWfEPqebRDDDjbTNJucbF0xrTfF8c837McokHXTsPoKPMmDXzSOexjQNoJD3AE+zQ1tn93qmOHJ4TXpb0Wzbl/wCG5GP4Iz8oQdvC3cV7fs19NtfRX46Ux4umn4MYLI3inOFFxJq3Enu7gfuA7ABZ6OPX5sTx/Ex2uI3CAsANexJHDvoXfeQu3T+tn6n0hlTBojycZp3tqwDR2uAPNEgijyC0jnudZTkv+UvfsTX0covh74EQa3UM5rQKa1s1AD2AAoBS9W6Eh1OCEmWVs8LGsGQHfnH7RQLz+s71sUb9VG+HnWR6gjdDPQyGeYUKEjPcD0IsAj2IPqaYWt5moa7qONG6PdCB9n3NoAn9ojkhL8WZXd9D5dGP8PI5c1suXkz5Wz5Wyu8v4gkkjgcWAfW1o9f0KDX8DwZm227aRw5p92n0P8D62sHk65rON1HFgl+L40rd7SGu21TzyasH82709lYdSa3qOgdPQOkdD9okn2OLWks2lri3vRuwLTLDktnzTfsSz6O6T4fvlwDjOz8h2Px+bIYeAQWjcRwAQKHbhW/8k4h1Dj5m9+7HiETG+WiA17bPF3Tz2rsFVjF18n9Ngj61If4bOV09Ua5nQ9ZQ4GK6IGSEPBlaa3DxS6yOw2s9B3U+fK6mU9/9+x1PZZa10TFqGp/aopJMaf1fEa3fUj396q/W1I0fpyTC1ETzZk87g0ta1+0MF1Z2gfNx3+pVA7qLUen9exoc7wJI8h2xph3W07mtvkDsXNsV2PB4pfc7WtSzetcnCxXwNETWuHitPYsjJ5ANnc/27K+PJZrc1r+PzNxLy/h7GM902LkTYhf8zYneU/cAQQLPa6HoAp/TXRkGhZbpy9807u8spsi+9fU+5s/WuFV6N1Hm4fVzdPzhE50jN0b4brs4833HkcOwII9QVC0zWNX13PyW48mM1sMro/zjXA1ucG9gb4H0Szls1cutJ8v0ejIs5peNqn2Kb7RNj+IW/wDlzG1xa082X2ASCaFD0v8ACr6e633aDkPzAGT4pIlYBW7khgAvuXeT7xfYhcfhW71235NuiznQ2bl6po/2jK2jxDuia1tUz0J9Tu7j6V7rRrOWPjdEuxERZUREQEREBERBxe0PYQRYPBHusvi6dG3WhHKAXNJfC8g3ydzg11ja4ut9+odI0WGOWqUHVdPGdD3p7eWuBog+nPob7H09iLB1jdJVJmFsOtudE2zDGzxmuc0Nla4yNYA5xoStp9WdpDy015XNm6Q2PNxCGyvsDZIwkhzTVW5p8wJHPm5IN2qbPgBJbKGxvaNzS5oEUj2tAxy/vsYxwB2/IXbaJcC0c8rBmdQbGJDGxgjfObfLINzpg117o9zQG7gQAXCgWt562Sz1RK1PSmwlsbdzm0S8Ek+lNDj+yQHi3cA+1kqNq2U4QuixADMdrLdwyJu0Bz5mkfs8AOBvgtvzLjJExz8R43GPLeY6lkyCQPCmkZuY+Wv1WgtI9Xdr45OxQMSfHm/NMZLUMoAY1n+shkaKEe5ji2MbRZcw2CCVZ1rYptKxIcdkeFCZS0tc8SxFu6Yu2jxRbjDNA5pLdpDizY2+4K0+hRHNzfGJDmsFMcAAHk8ueB6B581c+VsJB5Kg6ZgSZsAit3hD5i8epHna0Eb2xk3bHkuPIdtbQfrYIRBEGt7D/sn7yeVOTMkdiIi4NPPOlsqPF6/1MyPawEtrc4C+T7qLgzt1f4kZk8J3xR45aXjlpOxoFH1sh1H12Fa7O6LwM/LdLJAHPebcdz+T+DqVjp2j4+mYZihiaxjvmDR81iiSe5NcWV6by492b3Zpjxryzobp/G1Lp9skubNA7cRsZkMYODwdpaTZXpvTeDHp2lCOKZ8zQSd73h7jZsjcABx2Vb/IDTf9mb/fk/6lb6Po8Gi4xjgZsYTuI3OIugCeSa7BTm5ZnvVpjjp91z/0Sf8Aqn/8BXk0WI+L4d4efF+kxJnO+9pmNg+43Bv4Fy9knibPC5jhbXAtcPcEUf4KDjaJj4ukHFZGBCQ4Flkgh17uSb5srPHyzCa/FcsdvPMB/wDKjUtR1Ig+HFA+HHsdvzZv7jRJ/wB8qPNx3j4dafkAFzIZpN4/pTHbfsLbtv3cF7BhaJj4GmOx44w2J17mgnncKdzd8jhcsLSIMHTPszI2iHkbD5gQ4kuBu7BJPf3XX/sSXqe8/bWmfB0w9Q4s2mfaRPH4VWXFwFfQjuHeld74Xl+isOZo+tZgBEUofsv1t73kfgHN/ety74c6Y6ff4HrdCSQD927t9Oyv3aXC7TDjeG0Qlu3YBQr1HCxjyYYT5d96XVvq84/k/JkdHYWfi2MrHjB4HMjQTxXqQL49QXN5sVI+GGo/lfqfOyK2+I1jqu6PN8+oteiYOGzT8RsUbdrGCmtF8D8VG0/RMfTMqSWKJrHycyEX5uSe10OSe3ureeXHKX9P3PHuMbrX/vPhf1B/4clc/jE3dpGMCaByACfbyPWwm0aCfWGZbowZ427WPs2B5uKuv13fvXzWNFg1uBrJ4w9rTuaCXCjRF8EehKk5Z5Y36Q8eqyMHSeFHO1w1LJJDgQDlxkGj2I28gro6hi8f4v4jCSN2MRbSQRbMnkEcg/UK/wD/AA/0z/Zm/wB+T/qVtJouPLqzMosuaNuxjy51htOFd6PzO5Pur8ab3u3qni850DTfs/xC8DUJZZZY/NhukeS1/JIPPO7iwBxua7uQFMiwjqHxM1KJsj4nOgbtewkOadsBBsG6vuPUWFutT0XH1WRjpow50Z3RushzTYPDgQRyAfwC5QaPBBqz8prAJpBte+z5gA0AVddmt/cl599++tHi8/8AhxitHU2QMt0js+LgeI8uGygC5l8k0e5/Vc2qsqt6c0aDVdVzjNlS45bkOAEczY91vdybBul6hPouPkaozJdGPGZw2QEh1c8GjyKJFG+5VZP0Np2RO57sdpc4lzjufySbJ+b3Wvjzdvc3pPF3dKaVDpUEjYcmTIDnAkyStkLeOwIAoLG9eaJDkde4YI4yTUwHG/aRX4kU0/QBbvRensbQ3OOPGI99bqc43V1wSe1n967szSIM3OinkYHSRcxus+W+/ANH8Vzx5fHO5brVx3NJnEMfoGgfcAB/kouJqTMuYtFgj3Hfkj8OQRzXyu/ZNSpGCSMtPIIo/coeFpbMOYuHdxLj25cbtxru/ki/bj0XGa00nIiKAiIgIiICIiAiIg654Gztpwv29x9Qe4P1Cqv5PthNxPdH9GlwaP7LXNBP1dZVyistgp/yVOe+U4j22gfxBB/iueNoMUUoe7c9w7F7i4i+43El+0/skkK1RXyqafGNDGgAUBwAPRfURZUREQEREBERAREQEREBERAREQEREBERAREQEREBERAREQEREBERAREQEREBERAREQEREBERAREQEREBERAREQEREBERAREQEREBERAREQEREBERAREQEREBERAREQEREBERAREQEREBERAREQEREBERAREQEREBERAREQEREBERAREQEREBERAREQEREBERB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22" name="21 Grupo"/>
          <p:cNvGrpSpPr/>
          <p:nvPr/>
        </p:nvGrpSpPr>
        <p:grpSpPr>
          <a:xfrm>
            <a:off x="2609946" y="7405748"/>
            <a:ext cx="2795329" cy="1415602"/>
            <a:chOff x="4199884" y="3821093"/>
            <a:chExt cx="2305219" cy="1126355"/>
          </a:xfrm>
        </p:grpSpPr>
        <p:pic>
          <p:nvPicPr>
            <p:cNvPr id="15374" name="Picture 14" descr="http://sg.com.mx/sites/default/files/images/Logo%20nuevo%20TEC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884" y="3821093"/>
              <a:ext cx="2305219" cy="1067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15 CuadroTexto"/>
            <p:cNvSpPr txBox="1"/>
            <p:nvPr/>
          </p:nvSpPr>
          <p:spPr>
            <a:xfrm>
              <a:off x="4740426" y="4727048"/>
              <a:ext cx="1224136" cy="220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México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AutoShape 16" descr="http://www.seeklogo.com/images/F/Fundacao_Edison_Queiroz-logo-9A6B4ED3DC-seeklogo.com.gif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1276699" y="3270245"/>
            <a:ext cx="1595738" cy="1190078"/>
            <a:chOff x="620612" y="3946953"/>
            <a:chExt cx="1595738" cy="1190078"/>
          </a:xfrm>
        </p:grpSpPr>
        <p:pic>
          <p:nvPicPr>
            <p:cNvPr id="15378" name="Picture 18" descr="http://www.seminariosartimar.com.br/uploads/Unifo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12" y="3946953"/>
              <a:ext cx="1595738" cy="936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19 CuadroTexto"/>
            <p:cNvSpPr txBox="1"/>
            <p:nvPr/>
          </p:nvSpPr>
          <p:spPr>
            <a:xfrm>
              <a:off x="620612" y="4860032"/>
              <a:ext cx="15957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Brasil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AutoShape 2" descr="data:image/jpeg;base64,/9j/4AAQSkZJRgABAQAAAQABAAD/2wCEAAkGBxQSEhQUEBQWFRUUFhoVFBYUFxwZFBQZFRcWGBgXFhgYHCggGBolHRQXITEkJSkrLi4uFx8zODMsNygtLiwBCgoKDg0OGxAQGzQkICQsLCwsLCw0LDQtLC8sLCwsLCwvLTQsLCw0LCwsLCwsLCwsLCwsLCwsLCwsLCwsLCwsLP/AABEIAK4BIQMBEQACEQEDEQH/xAAbAAEAAgMBAQAAAAAAAAAAAAAABQYDBAcBAv/EAEwQAAEDAgIFBgkKBQIDCQAAAAEAAgMEERIhBQYxQVETImFxkbEUMjNSc4GhstIHIzRCVHKCksHRFmKTosJT8CSUpBVEY2Sjw9Ph8f/EABsBAQACAwEBAAAAAAAAAAAAAAAEBQECAwYH/8QAPREAAgEDAAYGCAQGAgMBAAAAAAECAwQRBRIhMUFRE2FxkbHRBhQiMjOBocEjUuHwFTRCU3KiJPEWYpJD/9oADAMBAAIRAxEAPwDuKAIAgCAIAgCAIAgCAIAgCAIAgCAIAgMUE4ffDuNiDtB4Ebv/ALWWmjWM1LcZVg2CAIAgCAIAgCAIAgCAIAgCAIAgCAIAgCAIAgCAIAgCAIAgCAIAgCAIAgCAICM0pQPJ5WnfglAtnnHINzZB3EZi5XSE17stxFr0Jt9JSeJfR9T8zXodYmF3J1A5CYbWvNmnpY7YQtpUXjWjtRypX8HLUq+zLk/syaa4HYuJPTyeoAgCAIAgCAIAgCAIAgCAIAgCAIAgCAIAgCAIAgCAIAgCAIAgCAIAgCAIAgNHS2io6hhbI0Hgd7T0HaFrUdVQfRS1ZcH+hyq29KssVI5RTqfR0sOIUlQ5paSCx+bRbcRbLsVLL0jrUKip31D5x49a4PvIsNFYi3Z1n2Pal1dRnZrRWRZVEAePOZkevK47lc0L7R1yvwqyT5S2P64I7raQoPFWlrLnH9v7G/Ta9Uzsnh8f3m3H9tz7FNdpPetpmOmbfOJpx7UStPrFSv8AFnZ6zhP91lydGov6SXC/tpbpo34qhrs2ua7qIPcubTW8kRqRlueTKsG4QBAEBoaS0xFT25YuaDsdgcW9V2g2PWukKcp+6Rq93TofEylzw2voRjtdaTc5zupjsu0Lf1aa3+JG/its9zb+TJCl07BI1zmyCzQS7FdpAG8h1jZcnB5x4bSVC6pSi5J7FtedniRmgtNPmqZA5rmxvjDob+a0kEkbicQPqCx0lGScack5ReJdTZHt61WdZucWoyWY9i88llWCwCAIAgCAIAgCAIAgCAIAgCAIAgCAIAgCAIAgMVVOI2lztgts6SB+qyll4NJzUI6zMqwbkNp3Q3K/OQnBM0ZH6rx5rxvHTuWtSlSr03SrR1ovvXWuTItajPPS0XqzXc+p9XgQFDpW7jFMOSlabFp2H7p3rxulvR6raLpaPt0+fFdq+/eSbHS0K0uiqrUmuHPsNqo0fFJ48bXHiRn2qot9IXVvspVHHsezu3E+taUK3xIJ9qI6bViAjIOb0h1++6uKPpXpGDWtJSXWl4rBWVPR+ymniLXY398modVAM2SkHdl+oKs4+mc906K+T/Qhf+MQTzGo18jBM2upucyV7hxDi8Dra6/crqy0/o+8eq/YlylhfXcQbjR2krRa0JOS6tv0ZI6H17c04att8/HaLEdbd/qVrO0UlrU2aW2mpRercL5+aLzR1TJWB8bg5p2EKDKLi8M9BTqRqRUoPKZj0lXiBuN4cWDxi0Xw9JAzt1LMIOTwjStWjRjrS3cccCD0lrTRPYWPcZGuGbWtd35WK7Rt6sXlbCBW0jZzjqSeU+GGVqge5sp8DieYXZkTWFjxDs8tnFVOno2NakvWaqjOO5x2vswjlo116dV+rU26b362z5p/9ljDbjntGe0bR7Rmvnjn0c80pPt3P6M9bq6yxNIwVtMXYXRvMcjDdjh7Q4b2ngp2i9JysqrljWUveXk+ZHu7Xp4LVeq1tT/fDqN/RGsBLxDVNDJD4jh5OXq4HoXvbW6o3dPpKDzzT3rtX3KqNapTmqVdYb3Ne7LyfUywrsSggCAIAgCAIAgCAIAgCAIAgCAIAgCAIAgCAi9ZyfBZiNoZi/KQf0XWj8RES/z6vNrlnuJGKQOaHDYQCPWuTWHglRkpJNH2hkitOaBiqm88WeBzXjxm8OsdC6060qe7dyId1ZU7he1v4PiioSVFRRODKsF8ZybI3P27+o59apdIejlvd5qWnsT4x4Py+WwjUNJ3NjJU7r2ocJLf+vj2k3BM17Q5hBB2ELwdehUoVHTqrElwZ6elVhVgpweUzIuJ0CAjNJ6EjmBNg15zxAZ36eKudG6curJpRlrQ/K93y5fIrb3RVvdJuSxLmt/6kNojSMmjpsEnOjdm4A5W89vSP0X0S0vKOlKHS0tjWzD3rq8jyq6bRNfo6m2L5ePbzLhW6zRxW5Zp5OQXjkZzmSNO48HcQkaEpe7v5FrV0jTp/EXsvc1tTKWagCcu0fG4sO1r282/8p2gdZXLSdG1qUNW9qauNzTw+7j3MrLatUhXcrGDcXvTWzv4d5aKOSQj51gYeh2L9Ml8yu6dtCX/AB5uS61j77foezt51pR/FiovqefsjYUQ7mGGZsgNsxcgg7iNoIXetQq28kprGUmutPc0znTqwqpuLzwZryaLYWOZmATiGebTtu3gpdPStxCvCun7UVjtXJ8zhUsqU6cqb3Pb2Pq5Ejq9ppxf4PUi0oF2P+rK0b/vW29RXv7W5pXdFVqXzXGL8uRU051KVToK2/g+El580WJdiWEAQBAEAQBAEAQBAEAQBAEAQBAEAQBAEBjqGAtcHbCCDfZYjNYba2reayipJp7iA1MrPm3U7zz4Dhz2lh8U/p6glOvG5pQuI7prPY+KIdnmnrW8t8HjtXBljWScEBhrKVkrCyRoc120H/e1ZjJxeUaVKcakXGaymUPSOjJtHuL4ryU5OYO1nXw6+1aX9hb6UpqNT2ZrdJb/ANV1FLF3Gi5OdP2qb3rl++feSWjq9kzMTD1je08CvnWktG17Cr0dVbOD4P8AfI9RZXtK7p69N9q4o21XksIDS0ro1s7MLsiM2u3g/srHRmkqthW6Sn81wa/e4h31lTu6XRz+T4oj9UXhxloakXabloPEG5DeHnD1r6cq6r0oXVLc0eWsoKE6ljW243fv6isD6CUMcS+B9+T85tiMvVdVWktDUdJQdSmlGqt74Pt8+BIpXdXRlVU5vWpPdzROBfNpLVbT4HrU8grAIrReiBWQiaOR0U1y1xZ4ri07XAbyLL6vCjSp0o0JQUoYWE9uM8jyUaMrlOtCbjPLTa44eNq7D7M1RBII6lmJpIDZYwcJvsxcF57SPo3QdKVa0lhra4vlxw/AnUNJXFKqqVzHKexSX3NgUz5qqABpwRHlXP3XsQGg9feuPotSio1a2tt93H1yd9Iqc61OCWxPWb+TWC4L05sEAQBAEAQBAEAQBAEAQBAEAQBAEAQBAEBgrmXjeOLHDtBW0XiSZzqrNOS6mc/jqnRtgrGZlrQyYD6zdh/X2Kl0fWja39fR89kZSbj1N7cfNFfV15W1K+htcViXWuPcX+hrGTMbJGcTXC4P6HgVdSi4vDLClVhVgpweUzYWp0CA8c2+1Bgo+n9W3wP8IohszfEOG/CN46Oxd5qld0nQuFlPj9+0o7i0qWtT1i14b4/vh1Huh9MsnFhk8C5b+oO8L59pjQVbR71/epvdL7Pz3F9o3StK9WFslxXkSaoi0CAr2skfJPjqWZPa8A9Nrkd1l7P0TvZupKzk/ZabXUzzunqCgo3cPei1nrRI63Wmlo2jMOJf6rNK9JVuPVbatV5L67kRruCuK9vDm8/LYyQXyg9WEBFaAmFLWuiJOCcYm8A4k2HeOxfS9EXTvbBSa9qHsvrXBnl5xVpfuGdlTaupl6UwsjwBYUUtwPVkBAeE2QHNNYNcpZHltO7k4xkCPGf0k7h1Kzo2sUsy2s8pe6Xqzk40niP1ZG0Gs1TE7EJXOG9rziae3Z6l1nbwksYIlHSdxTlnWz1M6hoXSIqIWStFsQzHAg2I7QqqpBwk4nr7auq9JVFxN5aHcIAgCAIAgCAIAgCAIAgCAID4lFweo9yIxJZTOd6nyh0L43Z4XbDwcP8A9XmPS+g6d3CvHZrR39cX44aIXo1WU7eVN8H9H+uT5ZHUUDzJT8+Im7mdHSOPSFbaK09b3kI0bl6tRLGXufz59T+RGurG4sajrW3tQe+PL980WvRWttPNYY+Td5smXYdhVxO2nDhk7W+lLetszh8mTjJAcwQeorhhlgpJ7j6QyeFAVbT2qzJHGSncIptoANmuPSNx6V3hWzHUqLWi+ZVXWjlKXSUHqzXLiaOjNIOJ5KobyczdrTliHnN4+peG05oJ2n49DbSf+vb1dZZ6N0k634NZatRcOfWiTXmi4I3WKm5SB43tGMdbf9lW2g7p299TmuLw+x7CBpS3Ve1nB8s920UETncjI/6tOxjRwJzcfY0K79I9KU5QlaUnn28yfDZuS+e8h6MtJ5hXqcIJJeLJJeOLsICva3x2bHIBzmP27+I9oXrvRCu1czo52Sju61+h570ip/gRqpbYtbf31nQaaUPY1w2OaHD1i69U1h4JMJKUVJcTKsGwQBAYK9hdFIG7SxwHWQbLMXho51U3CSXJnELK+PnzCA6j8n0ZFG2+97iOq9u8FVN2/wAQ9jodNWqz1llUYtAgCAIAgCAIAgCAIAgCAIDneuuscgn5OCQtEYs4tPjOO3s2dqsbagtTWkt55nSukJqr0dKWMb8czoMR5o6h3Kve89LHcjmelIHUFWSATG+5HS0nMdYP6cVvf2UdJWbpbpLc+T8nuZ5pTnoy911ti/B/dE/SaRilF2PB6L2PYc180utF3dq9WrTfalld6PY29/bXCzTmuzj3GtWaIp33LmtHEg4e5S7TTGk6KUKUm1yaz9ska40ZY1nrVIrPPOCIqKWki2TyX4RuBPsHevTWmkNO3GMUY45yTS+rz3Io7i00VQ//AFfZF5+x96K0pV4h4Jy8rBtEoDgRfzt3avQ06c9T/k6ql/65+5Dp3FbXXquvKPHWx4kprPri5pMVNk8ZPfkcJ3tbuJGy62oWqa1p7jvf6WlF9FR38X18kRFFq9LIeUnkc1xzyN3+s7l56/8ASyhRk6dtDXxxeyPy4s6WugK9X8S4m4t9/eTjtG4mhskj3lviPdbHGR5rgL+o3VBU9J7qb2Qilxjh4kuTy/Au1oinq4lNtrc3jMex48TNTSOHNk8bc4eK4Df/ACnoVRc06Ul0tDZHjF74+a5PvJtGdRPUq7+a3PyfV3GwRfaoabW1ElrJ6sAIAgI3T9I6WEsYASSDmbAWVtoS8p2d5GtVeEs7lneV+lLadzbSpQ3vBbNE0/JwxsviwMDSeNgvoUpazcuZEoU+jpxhnOFg27rB1CAIAgKhrBqS2Z5kheGOcbuaRzSeItsUylduKxLaUl5oeNaevTeG9/I0KD5P3YgZ5RhG0MBuei52LpO92eyiPR0E1LNSWzki9U8LWNDWABrRYAbAAoDbbyz0MYqKUY7kZFg2CAIAgCAIAgCAIAgCAICC1t06KWLm2Mj8mDhxcegd670KPSS6iu0jeq2p7Pee7zOTOcTcnMnMk7STvVvwPGNtvLO5weK3qHcqJ7z6FHcjW0poyOoYWSi43bi08QdxW0KkoPMTlcW9OvDUmthTKr5PXX+amFv5xn2t/ZTY3qx7SKKpoF59ifee0/yfOPlZhbg1pPtKw7xL3YmYaCk/fn3E3Ral0seZaZD/ADnLsFguE7qpLjgsKWiLaG9Z7Tb1jq/BqV7oxawDWAZAFxwgjqvf1LSjDpKiTO17W9Xt5Sjw2Io2qejQ+80mdjZt+O9x4nNUnpXpSpRUbWk8ayzJ9XBLt25IXo9YRqN3NTbh7O3iy2L58ewCAIAgCAIAgNLSWj+Wwgvc1oNyG5YuFz/varLR2kXZSlOMFKTWE5cPkQ7yzVzFRcmkuXE0v4daDzZZWjgHK5j6YXSjiUIt89vhkrX6P0c5jOSXLJ4NXgBYTSg8cWXYtv8AzC51sunHHLb45Mf+P0tXCqSzzyTupFU50L43uLnQyOZc7bbRt9a9X0sa0IVorCkkzjY60VOjN5cJNZ6uBY1gnhAEB4SgPGPB2EHqKYMJp7j6QyEAQBAEAQBAEB5dAeoAgIXWDWSKlBBOKS3NYNv4vNC7UqEqj6iBeaQpWy27XyOWaSr3zyOkkN3OPqA3AcAFbQgoLCPH168683Ob2s1lucTuUB5reodyoXvPocdyMiwbBAEAQFQ+UmqwwMjH133PUwX7yFLso5m2UmnKurRUOb8DDoCLDTxji3F+bP8AVfN/SGt0ukarzuer3bPHJf6HpdHZU11Z79pIKlLIIAgCAxT1DWC73Bo6TZdqNvVrS1aUXJ9SOdStTpLWm0l1kVPrJEDZmKQ8Gj916C39FL6rtqYgut7e5Z+xT1vSC1g8QzN9SPYXV8wvFAGNOwvyPtI7ld0fRiwp/Gm5Pq2L6eZEektIVttKmorr3/v5GaHVuuf5Woawfy5n2Ad6sIaN0XT92in25fjk4qnpOp79bHZ+iRlj1IefKVUhPRe3tcpadvH3KMV8l5GsdGVn79aXe/M+NIUrqeakiEhcCHh19pAGRI/3sVDpDRlHobq5aW1JpY91rl2k+FadKtb26k3vz1rHEyaCm5KukY7JtQ0OZwLmDP17V10DXjV0eoJ7abafY9qMV06N+87qi2dq/QuStCWU7SmrVXJLI6OpLWOcSG435A7rDJTIV6aik4lNcWFzOo5QqYT4bSnaXdPBK6J8z3Ftsw91jcA7z0qbSUJx1kihupXFCo6cpt462aDql52vcetxXTVjyIrrVHvk+86B8mfkJfS/4tVde++uw9NoL4Ev8vsi4OGShl2yku1MqL/THf3/ABKb61D8pRPRVdv4z+vmUuerla5zTLJzSW+O7cbcVOjGLWcHn6latCTjrvY8b2YzWyHbI/8AOf3W2pHkaOvVf9T72dS1IcTRxXz8b33Kpufis9hott2sG+vxN/TNE6aF0bHmMutZw2ixB3EcFzpzUZJtZJNzSlVpuEXhviVSTUyYAk1bsgTsduH31LV1D8pTvRNZJvpn9fMpPhsn+o/8x/dT9SPI8909X8z72fLqp52vcetx/dNVcjDrVHvk+86/q4b0sB/8JvcFTVviPtPb2Tzbwf8A6rwMul6V8sTmRSGJxtzwLkC+Y9YWKclGWWsm9zTnUpuMJar5lIrtRHtY+Qzhxa0uN2m5sCdpd0KdC8WUlE8/V0JOMXN1M427v1KapxQhAXyLUiUtB8KcLi+w/Gq53cfynpVoerj4r+vmTmrWg3UvKY5jLjw2vcYcN+JPH2LhWqqpjCwT7KzlbuWtPWz++bN00kl/pL+rDH8K01o/l8SR0VT+4+5eR54JJ9pf+WP4U1l+XxHRT/uPuj5HhpX/AGp/5Y/hTWX5fEdHP+4/9fIpGukL31MUXKmQluRIbzcZz8UDhdSYVoUKE60lhRTfcUOkqU6tzCipZb7NmX1FiiZhAA3ADsC+P1ajqTlN8W33vJ7uEFCKiuCwfa5mx8veALkgDidi2jCU2oxWW+CMNpLLIms1ihZsOM8G7O3Yr+09Gb+4w5R1Fzl5b/Ap7nTtpR2J6z6vPca0D6ypsYwyFjtjiQMuOefYF6i39HNH23xc1Jde7uWzvyVb0jpC720koRfHj+/kSMGpEbheeoc953gi391yVcQr9EtWlBRXJLyOX8IhPbWqOT55/wCySodXGQi0U7m23gR39biy5WkqznvXiS6NhGisQm1/8+RuDR7vtcv/AKfwLXWX5V9Tt0Mv7r/18j7/AOy3/aZv7PgTXj+VfUz6vP8AuP8A18jNTUDmuu6eV44Owgf2tC1lJNbEjaFGUXlzb7ceRDa66PiLOXfI9j422ZhO0k5C3Ek7l1oNy/CaTT3pkLSVGGr07k1KO7BCVjnsggmefnInNeTvsTYjsIXk9G1aNPTNSjbrFOWY4W7KWc9+SXdRq/w+FWq/bjiWf31MvHhreB7F6TB36RG0hucl12+mS/h90K3tfhI8Zpb+al8vAg1IK06L8mfkJfSf4tVZe++uw9VoL4Ev8vsi4qGXYQHEK/ysn33e8Vew91dh8/r/ABZdr8TAtjkdY1H+hRfi99yp7n4rPaaK/lYfPxJ5cCxMVT4jvunuWY7zSp7r7DhoV8fPT1Adj1Z+iQeib3KkrfEl2nu7H+Wp/wCK8CTXMlGnpjyE3o3+6VvT95dpxufgz7H4HFVeHgAgO5QDmN+6O5UL3n0OPuojajQ1Kxpc6BlhttHiPYBddVVqN41iJOztYLLpruNMRUP2f/p3/At81vzfU49HZf2/9X5HnJ0X2f8A6d/wJmt+b6jo7L+3/q/I+JfAWgl1PYAXN6Z1vaxM1n/V9TDjZRWXT/1fkVnV2n5SeScNDGXIY0CwF+A6B3qi9K75UraNoveltfYvNnPQNt0txO6xiKykv3yRZibbV89Sb2I9duIKu1jaHYIGmR3Rs9VsyvV6O9FK1aKqXEtSPL+ryR5+80/Tpy6OgteX0/UwRaNkqOdWOmYL5RxwyH9LD2r19pZW1itW2is/mbWe/wC2xFNNXF49a6lJL8qjLyx4lgoaOijFhTSO4l8Ejj2lvcu0p1ZPOt9UTaVCzprCpt9sW/sbAFH9lP8AyrvgWuav5vqb6tp/a/0fkfTRSbqQ/wDKu+BM1PzfUyo2v9r/AEfkbtPoyme3EKdgvudEGnsIutHUqJ+99TvC2t5rPRr5xx9jYi0XC0gtijaRsIY0EdRstXUm97OkbajF5jBL5I21odwgIbW3EKdz2ta/kyHkOF8htI4EbfUtKlsrmPROTjnjHf8At7iNdVZUqfSRipY24f73reV+C1VUwNbzo2DlpPN2cwH17utVGgdG1LN1qlVYlnUXPrfzNbu4hd1KUIPMfff2z8y8WV0Sz1Acl12+my/h90K3tfho8Zpb+al8vAg1IK06L8mfkJfSf4tVZe++uw9ToL4Mv8vsi4qGXgQHENIeVk++73ir2HursPn9x8WXa/EwLY5HWNR/oUX4vfcqe5+Kz2miv5WHz8SeXAsTFU+I77p7llbzWfuvsOGhXx88PUB2PVn6JB6NvcqWt8SXae7sf5en/ivAk1yJRqaW8hL6N/ulb0/eXacbj4M+x+BxMK8PAHqA7lB4reodyoXvPocfdRkWDY0qqScO+bZG5vFzy09gYe9bxUMbWcKkqyfsRTXW/wBGYeWqv9KH+q7/AONbYp82aa1x+Vd78iB1h0hUPPgobG0vbd7mOLsDL77tFrrnXuaFnRdzUexblzfBIiVnc3E/VYpJtbWnnC7lvPIxHTQgONmtFrnaTv6yV86qzudK3jlGOZS4LckvsuZfU40bC2UW8RjxfH9WRho6qv8AJjkoNxfcYxx4uHs617nReh7bRyU6nt1efCPZ5nnbmvd6SeKXsU+v+osuitFSUzMMMcI85xc4ud1nCrKpUVR5k2Sbe2lbx1YRXbl58DfDqnzYfzO+Fc8U+skZr8l3vyGKp82H8z/hWfw+sZuOS735HrDU35whA32c4nuCw1DrEXXztS735EgtCQEAQBAEB44XFjsKBrJE6v6FFLywBBEkhc3obYWaerNdqtV1MdSIVnZq21kuLz8uRLriTQgOS66/TJfw+6Fb2vw0eM0t/NS+RBqQVp0X5M/IS+k/xaq2999dh6nQXwJf5fZFxUIvAgOI6Q8rJ6R3vFXsPdXYfP7j4su1+JrrY5HWNR/oUX4vfcqe5+Kz2miv5WHz8SeXAsTHU+I77p7llbzWfuvsOGBXx88PUB2PVn6LB6JvcFSVviPtPd2P8tT/AMV4EmuZKNTS/kJvRv8AdK3p+8u043HwZ9j8DiYV4eACwDucHit6h3Kie8+hx91GRYNjFUw422DnM/mbYH2grKeGaTjrLGcdhBV7wxvzdTK95yY1r2G54mzMmjeUr3FOhTdWqkorf5LrZEcW/Zp1G5PcsrvezciFqaoU4zcZJ5TtcRd7tl3HY1q8jTp3GnbnWfs0o/6rkucmSKlWno2lj3qku9v7JGxS6EhkAfWVLXSbQ1kjQxnQBndeutbelZx6O3hhcW977WV8qSuGp3NTMuSawuxEyI4h/wB8f/VZ+y6+1+X6Mk/h/wB36ryGCL7Y/wDrM/ZPa/L9DH4f936ryMkNPG82ZVSOPBsrSfYFhtpbY/Q2jGEniNRv5o26agwOvykruh7rjsstHLPA7wparzrN9puLU6hAEAQBAEAQBAEAQHJNdD/xs3WPdare2+EjxWlX/wAqfy8CEUgrzovyZn5iX0n+LVWXvvrsPVaC+BL/AC+yLioZdhAcR0j5WX0jveKvIe6j5/cfFl2vxNdbnI6xqP8AQovxe+5VFz8VntNFfysPn4k8o5YmCvfhikPBjj2AraKzJHOq8U5PqZw9Xp8+PUB2PVn6JB6NvcqWt8SXae7sf5an/ivAk1yJRqaW8hN6N/ulb0/eXacbj4M+x+BxMK8PABAdzp/Eb90dyoXvPocPdRkWDY1NI1oibsu52TG8T08BxK5V69OhTdSo8RX7wutmsm8qMVlvcv3wKdJia5/g8Yknfm8sADWbh0ADcNp2lUUKVfTVRVKzcKEfdXF+bfF7luRwnONkpRox1qstrxuX6Lgt7JLRlKyPnPpppZHDnve1hv0AF1mjqXpqdKNKCp0sRityX72kaCWXOpCUpPe2l9NuxG/y7PsUn9OP4ltiX5vqdNaH9l90fM9FS0bKOT8kfxJh/m8TKnH+0+5eZmppQ5wBpXsB+s5sdh12cT7Fhppe94m8JKUsdG11tLzJFkLRmGgdQAXPLJCjFbkfawbBAEAQBAEAQBAEAQBAck10+mzdbfdare2+GjxelV/ypfLwIRSCuOifJn5GX0n+LVWXvvLsPU6C+DLt+yLkoZeBAcS0oLTS+kf7xV5T91dh4C5WK0+1+JrLc4nVtRH3o47bi4f3H91UXS/FZ7TRTzax+fiWBRyxKzr5pQRU5jB58vNA3hv1j2ZetSbWnrTzwRVaWuVSoOK3y2fLicvVsePCA7Fqx9Eg9G3uVLW+JLtPd2P8vT/xXgSi5Eo09MeQm9G/3St6fvLtONz8GXY/A4orw8ACgO5Upuxv3R3BUMt59Dh7q7Cr65awyQSRR05GM5uBF73NmjtupVClGUXKe5FRpK+qUakKdLe/vuMxEtS6zCBbJ8tsm7LtZuLu7fwXkLeyqaQrO4us9Hn2I8+T7Ove924uatWSXR0fe/qly7Ov6LiSraB8TWtpjGxo8bG0uc4+cSHC5PSvTpxxhrsxuRG6KcFik0uectt8945Kq/1If6bvjWc0+T7/ANBq3H5l3PzHJVX+rD/Sd8aZp8n3/oZ1bj8y7n5n2yKouLyRW32jN7dHPWMw5BRr52yXc/M31oSAgCAIAgCAIAgCAIAgCAi5NYaZpLXTMBBsRfYRkQuqo1HtwRXe26eHNHMtaahklVK+MhzXEWI2HmgforO3i400meS0lOM7mUovK/Qil3IJd9QdLwwwyCaRrCZLgHhhAUC7pylJaq4HotD3VGlSkpyw8/ZF1oNIxTAmF4eAbG24qDKEo+8i+pV6dVZpvJtLU6nK9edGGGpc+3MlONp3X+sOu+frVta1FKGOKPH6WtnSruXCW0rqklUWLVTWbwTE14Lo3G9h4zTsuL5HZ7FFuLfpNq3lro7SPq2YyWYv6Fgr/lAjDfmI3F389g0dhJKjwspN+0yyradppfhxbfWR2i9CS1RfVVl8OEua05F1gbWH1WD2rpOtGmlTpke3s6ly3cXG7Dwv3wKaFOKA9QHTNBayU0dPCx8oDmsaHCxyIGe5VVWhUc20j11ppC2hQhGU9qSLJSVTZWB8ZxNdsPHco0ouLwy0p1I1IqUXlM+548TXNP1gR2iyJ4eTMo60WuZxOvo3QyPjeLFhI6+B6jtV5CSlFNHga9KVKo4S4GBbHItmideHwwiN0YeWizXYrZbsWWdlCnZqUsp4Lu301KlSUJRy1ueT71d0PLXSmpncQ3Fe4yLiNzPNA4rW4nCEOiSzn97Tewtqt1V9YqPG394OhwQNY0NYAGjIAbAq89LGKisI1dLMjLQZnuY0HItkczM7iWkXW9Nyz7KONwqermo8Lta8CIcaLfUP9dTJ8a7fi/l+iIT9TW+o/wD7l5mzRUNNLfkpZH224aiU2v8AjWsp1I719EdaVG3q+5JvslLzJmKMNAaL2AsLkk5cScyuLeSfGKisI+1gyEAQBAEAQBAEAQBAEAQFdn1MpXuc5wfdxLjZx2k3KkK6qJYK2pom2nJyaeX1nx/A9Jwf+crPrdQ0/g1ryfeP4HpPNf8AnKet1DP8HteT7x/A9J5r/wA5T1uoY/g1ryfeSuh9DRUoc2EEBxubm+YXKpVlUeZE22tadvFxpkguZINavoY5mFkrQ5p3HvB3FbRm4vKOVWjCrHVmsoqtV8n0RPzcr2DgQHfspcb2XFFPU0FSb9iTX1MMfydt+tOSOhgHe4rLvXwRzjoCPGf0/UmtGao00JDsPKOGwyZ2I3gbFwnc1J7Mlhb6Lt6O3GXzZOSxhzS07CCD1HJcE8Fg0msMr41KpPMd+d37qT63V5lZ/B7X8v1Z7/BVJ5jvzu/dPW6vMz/B7T8v1Z6NTaPzD+d37p61V5haItPy/Vk1Q0jIWNjjFmtyAvfp2nrXCUnJ5ZPpUo0oKEdyM61OhF6a0DDVD51vOGQe02cP3HWutOtOnuIlzZUbhe2tvPiVx3yesvzZ3W6Wg/qpPrr5FW9Aw4TfcbtDqLTsN3l0nQ7JvYNvatJXk3u2HejoWhB5lmXaWaFrWgNZYBuQAsAOiw2KK8vay2ioxWImRYNjDVSOa27GYz5oIHtOSzFJvazSpKUVmKyasVXKSA6nLRfMl7DbpsCt3GK/qOUalRvDhj5o37joXM77D1DJ4HA7CgyC4DaUMNpHt0Mny1wOwg9SGE09x6HDigyj5lma3xnBvWQO9ZSyYclHexyrcsxnsz29SYZnWXM+nOAFyQB0rAbS3nw+do2uAvsuRms4Zhyit7DJmu8VwPUQUwZUk9zMiwZCAIAgCAICnaaq5amr8EheY2MGKVzfGOQJ9WYHWVMpxjTp9JJZ5FJdVatxc+rU3hLa2t5IUurTICZGyzOIa64c67TdpzIsucq7nswiTTsI0XrqUnse9kPqLpmKOBwnmDXcpcB7s7YW7L7siut1Sk5eyiFom7pxpNVZ7c8Wa+j6vHLpJzXkt5KQsIOVs7Fq3nHCp5XE5UqzlO5allarx9dxqaCpqaSIOqKt8chJu3lALAHLIg7lvVdSMsRjldhxtKdCpSUqtVp8smzpuGM17YpZXRxCJoxY7bGZG5yzsFrTbVHWisvJ1uowleqnUniOqtuccDY1Yc5tXLHDK+WnawkuJu29hax2XvcZbVpXSdNOSwzpYOUbmdOnJyglv/UgdExwPhkfPUPZK2+AB3jZZZWN88lIqOaklGOUV1sqM6UpVKjUuG3qJiTTNRDo6PESJJHlrHHx8AF7579wPBcVShKs+SJ0ruvSso596TwnxwSTNSGGO7pZOWIvjxZB3Vwv03XL1t53LBKWh4OG2T1+eeJCyaVkk0fMyVxL4ZGNxX5xBdv45ghd1TjGsmtzRBldVJ2U4zftRaWS50h/4Fp/8v8A+2oT+L8y8g/+Kv8AH7FGMh/7KBub+Ecegqev5j5Hn3J/w3Of6j4rIY42wOoZnundbExrr2OG5yA45WSLlLPSLZzMVYU6ahK2m3N8Eyf1hqpZ6mOjjeYwWh0rm7Tlc+oAbOlR6MYwg6jWeRY3lSrWrxtovGzLweHQmjoXBrpy2RhBN5AHXGeYss9LWks42dhj1OwpSw54kusuYKhF6YapjnCzH4DfbhDvVYrMWk9qNJqTXsvB7SxOa2z34zfbYN9Vgjae5CEZJe08nN9cKdz62bDtZGH/AJWtJt3qyt5JUlnizy2kqcp3c9Xgs9yLBpvTWPRzXtzfOGx2HnHJ9uwqPSpYrYfAs7u71rFSW+WF8+JqfJ/AYp6qM5lmFp9ReFvdy1oxZx0PT6OrVhywvEj9ZGPrJ6h8Z5lKzLpsbut0+N+ULpRapQin/URr2MrurUnB7Ka/7+5a6HSPhFA5+/kntd0Oa0g/v61ElDUq46y4pXCr2bn/AOrz24KlqVVup3sL/I1JLL7g9pyv229fQpdzFTTxvRS6KqyoSi5e7PZ80btPX8hUaRkG1oyvxLrD2laOGvCnEkwrdDWuKnIz6vauNqo/CKxzpHSXIGIgNF7burqC1q13TlqQ2YNrPR8biHTXDcnIwa30MdKKNrLhjJXOzzI5zHFbW8nU129+DTSNKnbdDGO5Nv6oy626y089M+OJ+JxLbDCRscCdo6Fi3oThNNo20lpChWt3CEsvZz5kbp7k8VBy/k+QZjtfZfPZn2LpS1sT1d+SLedHr0Ok93VWSyaqxUJe91HfE1tnXxbHH+b7qjV3VwlMtNHxs9du33427/uWdRi2CAIAgCAICk6WD6KuNVhc6GVtnlovhyF+rNoPapsMVaWpxRQ3ClaXnrGMxktvV+8ExBrPTznk4nFznNdYYSNjScyQuLt5w2smw0jQrexB5bT4Mg9QNFwywPdLGx5ElgXC5thbl7V3u6koyWGV+h7alVotzim88fkauj4AybSTWCzWwyAAbAM7ALecsxpt8zlRgo1LmMVs1WYdXNI0LIQ2pjDpASSTHiuL5Z9SzWhWcswew52NeyhSSrR9rbwybtbTRz6UY17cUb4gbG4y5MkdW5aRk4UNm/JIq0oVtIJSWU45+hl0EDSVs1Mb8nIC6LhsuPZcepYq/i01Pit5vaf8W6nQ/pltX7+nyITV+spWQytqYi97icNmXNrbAd2d13rRqOScHsK+xq20KUo1o5lw2dRswaFqJqAGzsUchdG0+MWYQDhv05jqWrqwjWxwaOsLSvVs87cxeUuOCbj12aI7Ojk5bDbBhyLrceF1H9Vetv2FjHS8dTbF6/LHE0KXVyU0M5c200zhJg32Yb26Cbuy6l0lXj0q5LYRadhVdnPK9qTzjsMlLrS1tJyJjk5ZsfJBuHIm2EG+7qWJW7dTWzs3m9PSMY23ROL1ksYx8jUrtHvi0Uxr2kOMoeW2zAOK1+GVlvCalcPHI4VqE6ejlGS25zjvMum9FCnjpaqnaWubgxht87tvcj1EH7yxSqa7lCTOl1bKhClcUVhrGcdn77za05FK2eGvp2GRpY3G0DnAEW2bcwfUQtKTi4OlJ4Ot1GpCtG8pLKwsriRWtNfBUtHIQuExfd55OzrWIsSNu7sXahCcH7T2EPSFajcRXRQevnbs2nSIRzW9Q7lWveepjuRgqIY5HtD2YizntJabDPcdl8tm1ZTaWw5zhCckpLLW02lqdSnGDFpZ12ktMVibZG7ANqma3/HXaUmo3pJ5WzV+xE6H0bJ4WyneDyVPI+QXBsdls9+xvaV1qTj0bmt7SRDtrep6yqMl7MG35G3Rzugl0lIGuvfmZHNxc61uOZutZJTjTWTtSnKjO4njs7dp5oHVacwhwqHRcqLuYG7b5c7PbbvSrcQ1saucGLPR1Z0s9I4629YPNARSU7quleCWlj3MdhNiQzd1tt2JVcZ6s0LOE6Dq273YeH8jPoXQxn0byZBa8Pc5l8iHA5beOz1rWpV1K+VuOltaOtYajWHltdpH6t6PkqDVtmDmukjAxOaRzg7I59IC6VpxhqOPAjWNCpX6WNRYcktvWSGhNNyUbOQq4ZBgJDXtbcEE3tfYesLnVpKq9eD3ki0vJ2sOhrwezc0jHrRUeFNpXsjkw8q4EOab2uzMgbis0F0bkm+BrfzdyqU4xeNZ712Etrpo9vgknJxDFdtsDBi8YXtYXXK2m+kWWTNKUI+rS1I7dm5dZA6XY5j6B5ie9rImY2hpOw7Dlt6Cu9Npxms72V9ypRnQm4tpRWVgs2g9MMleWMp5IubclzA0GxGVxvzUarTcVlyyWtpdwqzcY03HtWCdXAsAgCAIAgCA8IQHwyBoNw0A8QACsttmqhFbkfTWAbBbqWDKSW4YBwGe1BhHnJjgOxZyzGrHkfWEcFgzhDCEGDzAOA7FnIwj6WDJ5hCGMI9QyeWQxhAhDOBZAeoDyyGMI9QyEAQBAEAQBAEAQBAEAQBAEAQBAEB/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5" name="AutoShape 4" descr="data:image/jpeg;base64,/9j/4AAQSkZJRgABAQAAAQABAAD/2wCEAAkGBxQSEhQUEBQWFRUUFhoVFBYUFxwZFBQZFRcWGBgXFhgYHCggGBolHRQXITEkJSkrLi4uFx8zODMsNygtLiwBCgoKDg0OGxAQGzQkICQsLCwsLCw0LDQtLC8sLCwsLCwvLTQsLCw0LCwsLCwsLCwsLCwsLCwsLCwsLCwsLCwsLP/AABEIAK4BIQMBEQACEQEDEQH/xAAbAAEAAgMBAQAAAAAAAAAAAAAABQYDBAcBAv/EAEwQAAEDAgIFBgkKBQIDCQAAAAEAAgMEERIhBQYxQVETImFxkbEUMjNSc4GhstIHIzRCVHKCksHRFmKTosJT8CSUpBVEY2Sjw9Ph8f/EABsBAQACAwEBAAAAAAAAAAAAAAAEBQECAwYH/8QAPREAAgEDAAYGCAQGAgMBAAAAAAECAwQRBRIhMUFRE2FxkbHRBhQiMjOBocEjUuHwFTRCU3KiJPEWYpJD/9oADAMBAAIRAxEAPwDuKAIAgCAIAgCAIAgCAIAgCAIAgCAIAgMUE4ffDuNiDtB4Ebv/ALWWmjWM1LcZVg2CAIAgCAIAgCAIAgCAIAgCAIAgCAIAgCAIAgCAIAgCAIAgCAIAgCAIAgCAICM0pQPJ5WnfglAtnnHINzZB3EZi5XSE17stxFr0Jt9JSeJfR9T8zXodYmF3J1A5CYbWvNmnpY7YQtpUXjWjtRypX8HLUq+zLk/syaa4HYuJPTyeoAgCAIAgCAIAgCAIAgCAIAgCAIAgCAIAgCAIAgCAIAgCAIAgCAIAgCAIAgNHS2io6hhbI0Hgd7T0HaFrUdVQfRS1ZcH+hyq29KssVI5RTqfR0sOIUlQ5paSCx+bRbcRbLsVLL0jrUKip31D5x49a4PvIsNFYi3Z1n2Pal1dRnZrRWRZVEAePOZkevK47lc0L7R1yvwqyT5S2P64I7raQoPFWlrLnH9v7G/Ta9Uzsnh8f3m3H9tz7FNdpPetpmOmbfOJpx7UStPrFSv8AFnZ6zhP91lydGov6SXC/tpbpo34qhrs2ua7qIPcubTW8kRqRlueTKsG4QBAEBoaS0xFT25YuaDsdgcW9V2g2PWukKcp+6Rq93TofEylzw2voRjtdaTc5zupjsu0Lf1aa3+JG/its9zb+TJCl07BI1zmyCzQS7FdpAG8h1jZcnB5x4bSVC6pSi5J7FtedniRmgtNPmqZA5rmxvjDob+a0kEkbicQPqCx0lGScack5ReJdTZHt61WdZucWoyWY9i88llWCwCAIAgCAIAgCAIAgCAIAgCAIAgCAIAgCAIAgMVVOI2lztgts6SB+qyll4NJzUI6zMqwbkNp3Q3K/OQnBM0ZH6rx5rxvHTuWtSlSr03SrR1ovvXWuTItajPPS0XqzXc+p9XgQFDpW7jFMOSlabFp2H7p3rxulvR6raLpaPt0+fFdq+/eSbHS0K0uiqrUmuHPsNqo0fFJ48bXHiRn2qot9IXVvspVHHsezu3E+taUK3xIJ9qI6bViAjIOb0h1++6uKPpXpGDWtJSXWl4rBWVPR+ymniLXY398modVAM2SkHdl+oKs4+mc906K+T/Qhf+MQTzGo18jBM2upucyV7hxDi8Dra6/crqy0/o+8eq/YlylhfXcQbjR2krRa0JOS6tv0ZI6H17c04att8/HaLEdbd/qVrO0UlrU2aW2mpRercL5+aLzR1TJWB8bg5p2EKDKLi8M9BTqRqRUoPKZj0lXiBuN4cWDxi0Xw9JAzt1LMIOTwjStWjRjrS3cccCD0lrTRPYWPcZGuGbWtd35WK7Rt6sXlbCBW0jZzjqSeU+GGVqge5sp8DieYXZkTWFjxDs8tnFVOno2NakvWaqjOO5x2vswjlo116dV+rU26b362z5p/9ljDbjntGe0bR7Rmvnjn0c80pPt3P6M9bq6yxNIwVtMXYXRvMcjDdjh7Q4b2ngp2i9JysqrljWUveXk+ZHu7Xp4LVeq1tT/fDqN/RGsBLxDVNDJD4jh5OXq4HoXvbW6o3dPpKDzzT3rtX3KqNapTmqVdYb3Ne7LyfUywrsSggCAIAgCAIAgCAIAgCAIAgCAIAgCAIAgCAi9ZyfBZiNoZi/KQf0XWj8RES/z6vNrlnuJGKQOaHDYQCPWuTWHglRkpJNH2hkitOaBiqm88WeBzXjxm8OsdC6060qe7dyId1ZU7he1v4PiioSVFRRODKsF8ZybI3P27+o59apdIejlvd5qWnsT4x4Py+WwjUNJ3NjJU7r2ocJLf+vj2k3BM17Q5hBB2ELwdehUoVHTqrElwZ6elVhVgpweUzIuJ0CAjNJ6EjmBNg15zxAZ36eKudG6curJpRlrQ/K93y5fIrb3RVvdJuSxLmt/6kNojSMmjpsEnOjdm4A5W89vSP0X0S0vKOlKHS0tjWzD3rq8jyq6bRNfo6m2L5ePbzLhW6zRxW5Zp5OQXjkZzmSNO48HcQkaEpe7v5FrV0jTp/EXsvc1tTKWagCcu0fG4sO1r282/8p2gdZXLSdG1qUNW9qauNzTw+7j3MrLatUhXcrGDcXvTWzv4d5aKOSQj51gYeh2L9Ml8yu6dtCX/AB5uS61j77foezt51pR/FiovqefsjYUQ7mGGZsgNsxcgg7iNoIXetQq28kprGUmutPc0znTqwqpuLzwZryaLYWOZmATiGebTtu3gpdPStxCvCun7UVjtXJ8zhUsqU6cqb3Pb2Pq5Ejq9ppxf4PUi0oF2P+rK0b/vW29RXv7W5pXdFVqXzXGL8uRU051KVToK2/g+El580WJdiWEAQBAEAQBAEAQBAEAQBAEAQBAEAQBAEBjqGAtcHbCCDfZYjNYba2reayipJp7iA1MrPm3U7zz4Dhz2lh8U/p6glOvG5pQuI7prPY+KIdnmnrW8t8HjtXBljWScEBhrKVkrCyRoc120H/e1ZjJxeUaVKcakXGaymUPSOjJtHuL4ryU5OYO1nXw6+1aX9hb6UpqNT2ZrdJb/ANV1FLF3Gi5OdP2qb3rl++feSWjq9kzMTD1je08CvnWktG17Cr0dVbOD4P8AfI9RZXtK7p69N9q4o21XksIDS0ro1s7MLsiM2u3g/srHRmkqthW6Sn81wa/e4h31lTu6XRz+T4oj9UXhxloakXabloPEG5DeHnD1r6cq6r0oXVLc0eWsoKE6ljW243fv6isD6CUMcS+B9+T85tiMvVdVWktDUdJQdSmlGqt74Pt8+BIpXdXRlVU5vWpPdzROBfNpLVbT4HrU8grAIrReiBWQiaOR0U1y1xZ4ri07XAbyLL6vCjSp0o0JQUoYWE9uM8jyUaMrlOtCbjPLTa44eNq7D7M1RBII6lmJpIDZYwcJvsxcF57SPo3QdKVa0lhra4vlxw/AnUNJXFKqqVzHKexSX3NgUz5qqABpwRHlXP3XsQGg9feuPotSio1a2tt93H1yd9Iqc61OCWxPWb+TWC4L05sEAQBAEAQBAEAQBAEAQBAEAQBAEAQBAEBgrmXjeOLHDtBW0XiSZzqrNOS6mc/jqnRtgrGZlrQyYD6zdh/X2Kl0fWja39fR89kZSbj1N7cfNFfV15W1K+htcViXWuPcX+hrGTMbJGcTXC4P6HgVdSi4vDLClVhVgpweUzYWp0CA8c2+1Bgo+n9W3wP8IohszfEOG/CN46Oxd5qld0nQuFlPj9+0o7i0qWtT1i14b4/vh1Huh9MsnFhk8C5b+oO8L59pjQVbR71/epvdL7Pz3F9o3StK9WFslxXkSaoi0CAr2skfJPjqWZPa8A9Nrkd1l7P0TvZupKzk/ZabXUzzunqCgo3cPei1nrRI63Wmlo2jMOJf6rNK9JVuPVbatV5L67kRruCuK9vDm8/LYyQXyg9WEBFaAmFLWuiJOCcYm8A4k2HeOxfS9EXTvbBSa9qHsvrXBnl5xVpfuGdlTaupl6UwsjwBYUUtwPVkBAeE2QHNNYNcpZHltO7k4xkCPGf0k7h1Kzo2sUsy2s8pe6Xqzk40niP1ZG0Gs1TE7EJXOG9rziae3Z6l1nbwksYIlHSdxTlnWz1M6hoXSIqIWStFsQzHAg2I7QqqpBwk4nr7auq9JVFxN5aHcIAgCAIAgCAIAgCAIAgCAID4lFweo9yIxJZTOd6nyh0L43Z4XbDwcP8A9XmPS+g6d3CvHZrR39cX44aIXo1WU7eVN8H9H+uT5ZHUUDzJT8+Im7mdHSOPSFbaK09b3kI0bl6tRLGXufz59T+RGurG4sajrW3tQe+PL980WvRWttPNYY+Td5smXYdhVxO2nDhk7W+lLetszh8mTjJAcwQeorhhlgpJ7j6QyeFAVbT2qzJHGSncIptoANmuPSNx6V3hWzHUqLWi+ZVXWjlKXSUHqzXLiaOjNIOJ5KobyczdrTliHnN4+peG05oJ2n49DbSf+vb1dZZ6N0k634NZatRcOfWiTXmi4I3WKm5SB43tGMdbf9lW2g7p299TmuLw+x7CBpS3Ve1nB8s920UETncjI/6tOxjRwJzcfY0K79I9KU5QlaUnn28yfDZuS+e8h6MtJ5hXqcIJJeLJJeOLsICva3x2bHIBzmP27+I9oXrvRCu1czo52Sju61+h570ip/gRqpbYtbf31nQaaUPY1w2OaHD1i69U1h4JMJKUVJcTKsGwQBAYK9hdFIG7SxwHWQbLMXho51U3CSXJnELK+PnzCA6j8n0ZFG2+97iOq9u8FVN2/wAQ9jodNWqz1llUYtAgCAIAgCAIAgCAIAgCAIDneuuscgn5OCQtEYs4tPjOO3s2dqsbagtTWkt55nSukJqr0dKWMb8czoMR5o6h3Kve89LHcjmelIHUFWSATG+5HS0nMdYP6cVvf2UdJWbpbpLc+T8nuZ5pTnoy911ti/B/dE/SaRilF2PB6L2PYc180utF3dq9WrTfalld6PY29/bXCzTmuzj3GtWaIp33LmtHEg4e5S7TTGk6KUKUm1yaz9ska40ZY1nrVIrPPOCIqKWki2TyX4RuBPsHevTWmkNO3GMUY45yTS+rz3Io7i00VQ//AFfZF5+x96K0pV4h4Jy8rBtEoDgRfzt3avQ06c9T/k6ql/65+5Dp3FbXXquvKPHWx4kprPri5pMVNk8ZPfkcJ3tbuJGy62oWqa1p7jvf6WlF9FR38X18kRFFq9LIeUnkc1xzyN3+s7l56/8ASyhRk6dtDXxxeyPy4s6WugK9X8S4m4t9/eTjtG4mhskj3lviPdbHGR5rgL+o3VBU9J7qb2Qilxjh4kuTy/Au1oinq4lNtrc3jMex48TNTSOHNk8bc4eK4Df/ACnoVRc06Ul0tDZHjF74+a5PvJtGdRPUq7+a3PyfV3GwRfaoabW1ElrJ6sAIAgI3T9I6WEsYASSDmbAWVtoS8p2d5GtVeEs7lneV+lLadzbSpQ3vBbNE0/JwxsviwMDSeNgvoUpazcuZEoU+jpxhnOFg27rB1CAIAgKhrBqS2Z5kheGOcbuaRzSeItsUylduKxLaUl5oeNaevTeG9/I0KD5P3YgZ5RhG0MBuei52LpO92eyiPR0E1LNSWzki9U8LWNDWABrRYAbAAoDbbyz0MYqKUY7kZFg2CAIAgCAIAgCAIAgCAICC1t06KWLm2Mj8mDhxcegd670KPSS6iu0jeq2p7Pee7zOTOcTcnMnMk7STvVvwPGNtvLO5weK3qHcqJ7z6FHcjW0poyOoYWSi43bi08QdxW0KkoPMTlcW9OvDUmthTKr5PXX+amFv5xn2t/ZTY3qx7SKKpoF59ifee0/yfOPlZhbg1pPtKw7xL3YmYaCk/fn3E3Ral0seZaZD/ADnLsFguE7qpLjgsKWiLaG9Z7Tb1jq/BqV7oxawDWAZAFxwgjqvf1LSjDpKiTO17W9Xt5Sjw2Io2qejQ+80mdjZt+O9x4nNUnpXpSpRUbWk8ayzJ9XBLt25IXo9YRqN3NTbh7O3iy2L58ewCAIAgCAIAgNLSWj+Wwgvc1oNyG5YuFz/varLR2kXZSlOMFKTWE5cPkQ7yzVzFRcmkuXE0v4daDzZZWjgHK5j6YXSjiUIt89vhkrX6P0c5jOSXLJ4NXgBYTSg8cWXYtv8AzC51sunHHLb45Mf+P0tXCqSzzyTupFU50L43uLnQyOZc7bbRt9a9X0sa0IVorCkkzjY60VOjN5cJNZ6uBY1gnhAEB4SgPGPB2EHqKYMJp7j6QyEAQBAEAQBAEB5dAeoAgIXWDWSKlBBOKS3NYNv4vNC7UqEqj6iBeaQpWy27XyOWaSr3zyOkkN3OPqA3AcAFbQgoLCPH168683Ob2s1lucTuUB5reodyoXvPocdyMiwbBAEAQFQ+UmqwwMjH133PUwX7yFLso5m2UmnKurRUOb8DDoCLDTxji3F+bP8AVfN/SGt0ukarzuer3bPHJf6HpdHZU11Z79pIKlLIIAgCAxT1DWC73Bo6TZdqNvVrS1aUXJ9SOdStTpLWm0l1kVPrJEDZmKQ8Gj916C39FL6rtqYgut7e5Z+xT1vSC1g8QzN9SPYXV8wvFAGNOwvyPtI7ld0fRiwp/Gm5Pq2L6eZEektIVttKmorr3/v5GaHVuuf5Woawfy5n2Ad6sIaN0XT92in25fjk4qnpOp79bHZ+iRlj1IefKVUhPRe3tcpadvH3KMV8l5GsdGVn79aXe/M+NIUrqeakiEhcCHh19pAGRI/3sVDpDRlHobq5aW1JpY91rl2k+FadKtb26k3vz1rHEyaCm5KukY7JtQ0OZwLmDP17V10DXjV0eoJ7abafY9qMV06N+87qi2dq/QuStCWU7SmrVXJLI6OpLWOcSG435A7rDJTIV6aik4lNcWFzOo5QqYT4bSnaXdPBK6J8z3Ftsw91jcA7z0qbSUJx1kihupXFCo6cpt462aDql52vcetxXTVjyIrrVHvk+86B8mfkJfS/4tVde++uw9NoL4Ev8vsi4OGShl2yku1MqL/THf3/ABKb61D8pRPRVdv4z+vmUuerla5zTLJzSW+O7cbcVOjGLWcHn6latCTjrvY8b2YzWyHbI/8AOf3W2pHkaOvVf9T72dS1IcTRxXz8b33Kpufis9hott2sG+vxN/TNE6aF0bHmMutZw2ixB3EcFzpzUZJtZJNzSlVpuEXhviVSTUyYAk1bsgTsduH31LV1D8pTvRNZJvpn9fMpPhsn+o/8x/dT9SPI8909X8z72fLqp52vcetx/dNVcjDrVHvk+86/q4b0sB/8JvcFTVviPtPb2Tzbwf8A6rwMul6V8sTmRSGJxtzwLkC+Y9YWKclGWWsm9zTnUpuMJar5lIrtRHtY+Qzhxa0uN2m5sCdpd0KdC8WUlE8/V0JOMXN1M427v1KapxQhAXyLUiUtB8KcLi+w/Gq53cfynpVoerj4r+vmTmrWg3UvKY5jLjw2vcYcN+JPH2LhWqqpjCwT7KzlbuWtPWz++bN00kl/pL+rDH8K01o/l8SR0VT+4+5eR54JJ9pf+WP4U1l+XxHRT/uPuj5HhpX/AGp/5Y/hTWX5fEdHP+4/9fIpGukL31MUXKmQluRIbzcZz8UDhdSYVoUKE60lhRTfcUOkqU6tzCipZb7NmX1FiiZhAA3ADsC+P1ajqTlN8W33vJ7uEFCKiuCwfa5mx8veALkgDidi2jCU2oxWW+CMNpLLIms1ihZsOM8G7O3Yr+09Gb+4w5R1Fzl5b/Ap7nTtpR2J6z6vPca0D6ypsYwyFjtjiQMuOefYF6i39HNH23xc1Jde7uWzvyVb0jpC720koRfHj+/kSMGpEbheeoc953gi391yVcQr9EtWlBRXJLyOX8IhPbWqOT55/wCySodXGQi0U7m23gR39biy5WkqznvXiS6NhGisQm1/8+RuDR7vtcv/AKfwLXWX5V9Tt0Mv7r/18j7/AOy3/aZv7PgTXj+VfUz6vP8AuP8A18jNTUDmuu6eV44Owgf2tC1lJNbEjaFGUXlzb7ceRDa66PiLOXfI9j422ZhO0k5C3Ek7l1oNy/CaTT3pkLSVGGr07k1KO7BCVjnsggmefnInNeTvsTYjsIXk9G1aNPTNSjbrFOWY4W7KWc9+SXdRq/w+FWq/bjiWf31MvHhreB7F6TB36RG0hucl12+mS/h90K3tfhI8Zpb+al8vAg1IK06L8mfkJfSf4tVZe++uw9VoL4Ev8vsi4qGXYQHEK/ysn33e8Vew91dh8/r/ABZdr8TAtjkdY1H+hRfi99yp7n4rPaaK/lYfPxJ5cCxMVT4jvunuWY7zSp7r7DhoV8fPT1Adj1Z+iQeib3KkrfEl2nu7H+Wp/wCK8CTXMlGnpjyE3o3+6VvT95dpxufgz7H4HFVeHgAgO5QDmN+6O5UL3n0OPuojajQ1Kxpc6BlhttHiPYBddVVqN41iJOztYLLpruNMRUP2f/p3/At81vzfU49HZf2/9X5HnJ0X2f8A6d/wJmt+b6jo7L+3/q/I+JfAWgl1PYAXN6Z1vaxM1n/V9TDjZRWXT/1fkVnV2n5SeScNDGXIY0CwF+A6B3qi9K75UraNoveltfYvNnPQNt0txO6xiKykv3yRZibbV89Sb2I9duIKu1jaHYIGmR3Rs9VsyvV6O9FK1aKqXEtSPL+ryR5+80/Tpy6OgteX0/UwRaNkqOdWOmYL5RxwyH9LD2r19pZW1itW2is/mbWe/wC2xFNNXF49a6lJL8qjLyx4lgoaOijFhTSO4l8Ejj2lvcu0p1ZPOt9UTaVCzprCpt9sW/sbAFH9lP8AyrvgWuav5vqb6tp/a/0fkfTRSbqQ/wDKu+BM1PzfUyo2v9r/AEfkbtPoyme3EKdgvudEGnsIutHUqJ+99TvC2t5rPRr5xx9jYi0XC0gtijaRsIY0EdRstXUm97OkbajF5jBL5I21odwgIbW3EKdz2ta/kyHkOF8htI4EbfUtKlsrmPROTjnjHf8At7iNdVZUqfSRipY24f73reV+C1VUwNbzo2DlpPN2cwH17utVGgdG1LN1qlVYlnUXPrfzNbu4hd1KUIPMfff2z8y8WV0Sz1Acl12+my/h90K3tfho8Zpb+al8vAg1IK06L8mfkJfSf4tVZe++uw9ToL4Mv8vsi4qGXgQHENIeVk++73ir2HursPn9x8WXa/EwLY5HWNR/oUX4vfcqe5+Kz2miv5WHz8SeXAsTFU+I77p7llbzWfuvsOGhXx88PUB2PVn6JB6NvcqWt8SXae7sf5en/ivAk1yJRqaW8hL6N/ulb0/eXacbj4M+x+BxMK8PAHqA7lB4reodyoXvPocfdRkWDY0qqScO+bZG5vFzy09gYe9bxUMbWcKkqyfsRTXW/wBGYeWqv9KH+q7/AONbYp82aa1x+Vd78iB1h0hUPPgobG0vbd7mOLsDL77tFrrnXuaFnRdzUexblzfBIiVnc3E/VYpJtbWnnC7lvPIxHTQgONmtFrnaTv6yV86qzudK3jlGOZS4LckvsuZfU40bC2UW8RjxfH9WRho6qv8AJjkoNxfcYxx4uHs617nReh7bRyU6nt1efCPZ5nnbmvd6SeKXsU+v+osuitFSUzMMMcI85xc4ud1nCrKpUVR5k2Sbe2lbx1YRXbl58DfDqnzYfzO+Fc8U+skZr8l3vyGKp82H8z/hWfw+sZuOS735HrDU35whA32c4nuCw1DrEXXztS735EgtCQEAQBAEB44XFjsKBrJE6v6FFLywBBEkhc3obYWaerNdqtV1MdSIVnZq21kuLz8uRLriTQgOS66/TJfw+6Fb2vw0eM0t/NS+RBqQVp0X5M/IS+k/xaq2999dh6nQXwJf5fZFxUIvAgOI6Q8rJ6R3vFXsPdXYfP7j4su1+JrrY5HWNR/oUX4vfcqe5+Kz2miv5WHz8SeXAsTHU+I77p7llbzWfuvsOGBXx88PUB2PVn6LB6JvcFSVviPtPd2P8tT/AMV4EmuZKNTS/kJvRv8AdK3p+8u043HwZ9j8DiYV4eACwDucHit6h3Kie8+hx91GRYNjFUw422DnM/mbYH2grKeGaTjrLGcdhBV7wxvzdTK95yY1r2G54mzMmjeUr3FOhTdWqkorf5LrZEcW/Zp1G5PcsrvezciFqaoU4zcZJ5TtcRd7tl3HY1q8jTp3GnbnWfs0o/6rkucmSKlWno2lj3qku9v7JGxS6EhkAfWVLXSbQ1kjQxnQBndeutbelZx6O3hhcW977WV8qSuGp3NTMuSawuxEyI4h/wB8f/VZ+y6+1+X6Mk/h/wB36ryGCL7Y/wDrM/ZPa/L9DH4f936ryMkNPG82ZVSOPBsrSfYFhtpbY/Q2jGEniNRv5o26agwOvykruh7rjsstHLPA7wparzrN9puLU6hAEAQBAEAQBAEAQHJNdD/xs3WPdare2+EjxWlX/wAqfy8CEUgrzovyZn5iX0n+LVWXvvrsPVaC+BL/AC+yLioZdhAcR0j5WX0jveKvIe6j5/cfFl2vxNdbnI6xqP8AQovxe+5VFz8VntNFfysPn4k8o5YmCvfhikPBjj2AraKzJHOq8U5PqZw9Xp8+PUB2PVn6JB6NvcqWt8SXae7sf5an/ivAk1yJRqaW8hN6N/ulb0/eXacbj4M+x+BxMK8PABAdzp/Eb90dyoXvPocPdRkWDY1NI1oibsu52TG8T08BxK5V69OhTdSo8RX7wutmsm8qMVlvcv3wKdJia5/g8Yknfm8sADWbh0ADcNp2lUUKVfTVRVKzcKEfdXF+bfF7luRwnONkpRox1qstrxuX6Lgt7JLRlKyPnPpppZHDnve1hv0AF1mjqXpqdKNKCp0sRityX72kaCWXOpCUpPe2l9NuxG/y7PsUn9OP4ltiX5vqdNaH9l90fM9FS0bKOT8kfxJh/m8TKnH+0+5eZmppQ5wBpXsB+s5sdh12cT7Fhppe94m8JKUsdG11tLzJFkLRmGgdQAXPLJCjFbkfawbBAEAQBAEAQBAEAQBAck10+mzdbfdare2+GjxelV/ypfLwIRSCuOifJn5GX0n+LVWXvvLsPU6C+DLt+yLkoZeBAcS0oLTS+kf7xV5T91dh4C5WK0+1+JrLc4nVtRH3o47bi4f3H91UXS/FZ7TRTzax+fiWBRyxKzr5pQRU5jB58vNA3hv1j2ZetSbWnrTzwRVaWuVSoOK3y2fLicvVsePCA7Fqx9Eg9G3uVLW+JLtPd2P8vT/xXgSi5Eo09MeQm9G/3St6fvLtONz8GXY/A4orw8ACgO5Upuxv3R3BUMt59Dh7q7Cr65awyQSRR05GM5uBF73NmjtupVClGUXKe5FRpK+qUakKdLe/vuMxEtS6zCBbJ8tsm7LtZuLu7fwXkLeyqaQrO4us9Hn2I8+T7Ove924uatWSXR0fe/qly7Ov6LiSraB8TWtpjGxo8bG0uc4+cSHC5PSvTpxxhrsxuRG6KcFik0uectt8945Kq/1If6bvjWc0+T7/ANBq3H5l3PzHJVX+rD/Sd8aZp8n3/oZ1bj8y7n5n2yKouLyRW32jN7dHPWMw5BRr52yXc/M31oSAgCAIAgCAIAgCAIAgCAi5NYaZpLXTMBBsRfYRkQuqo1HtwRXe26eHNHMtaahklVK+MhzXEWI2HmgforO3i400meS0lOM7mUovK/Qil3IJd9QdLwwwyCaRrCZLgHhhAUC7pylJaq4HotD3VGlSkpyw8/ZF1oNIxTAmF4eAbG24qDKEo+8i+pV6dVZpvJtLU6nK9edGGGpc+3MlONp3X+sOu+frVta1FKGOKPH6WtnSruXCW0rqklUWLVTWbwTE14Lo3G9h4zTsuL5HZ7FFuLfpNq3lro7SPq2YyWYv6Fgr/lAjDfmI3F389g0dhJKjwspN+0yyradppfhxbfWR2i9CS1RfVVl8OEua05F1gbWH1WD2rpOtGmlTpke3s6ly3cXG7Dwv3wKaFOKA9QHTNBayU0dPCx8oDmsaHCxyIGe5VVWhUc20j11ppC2hQhGU9qSLJSVTZWB8ZxNdsPHco0ouLwy0p1I1IqUXlM+548TXNP1gR2iyJ4eTMo60WuZxOvo3QyPjeLFhI6+B6jtV5CSlFNHga9KVKo4S4GBbHItmideHwwiN0YeWizXYrZbsWWdlCnZqUsp4Lu301KlSUJRy1ueT71d0PLXSmpncQ3Fe4yLiNzPNA4rW4nCEOiSzn97Tewtqt1V9YqPG394OhwQNY0NYAGjIAbAq89LGKisI1dLMjLQZnuY0HItkczM7iWkXW9Nyz7KONwqermo8Lta8CIcaLfUP9dTJ8a7fi/l+iIT9TW+o/wD7l5mzRUNNLfkpZH224aiU2v8AjWsp1I719EdaVG3q+5JvslLzJmKMNAaL2AsLkk5cScyuLeSfGKisI+1gyEAQBAEAQBAEAQBAEAQFdn1MpXuc5wfdxLjZx2k3KkK6qJYK2pom2nJyaeX1nx/A9Jwf+crPrdQ0/g1ryfeP4HpPNf8AnKet1DP8HteT7x/A9J5r/wA5T1uoY/g1ryfeSuh9DRUoc2EEBxubm+YXKpVlUeZE22tadvFxpkguZINavoY5mFkrQ5p3HvB3FbRm4vKOVWjCrHVmsoqtV8n0RPzcr2DgQHfspcb2XFFPU0FSb9iTX1MMfydt+tOSOhgHe4rLvXwRzjoCPGf0/UmtGao00JDsPKOGwyZ2I3gbFwnc1J7Mlhb6Lt6O3GXzZOSxhzS07CCD1HJcE8Fg0msMr41KpPMd+d37qT63V5lZ/B7X8v1Z7/BVJ5jvzu/dPW6vMz/B7T8v1Z6NTaPzD+d37p61V5haItPy/Vk1Q0jIWNjjFmtyAvfp2nrXCUnJ5ZPpUo0oKEdyM61OhF6a0DDVD51vOGQe02cP3HWutOtOnuIlzZUbhe2tvPiVx3yesvzZ3W6Wg/qpPrr5FW9Aw4TfcbtDqLTsN3l0nQ7JvYNvatJXk3u2HejoWhB5lmXaWaFrWgNZYBuQAsAOiw2KK8vay2ioxWImRYNjDVSOa27GYz5oIHtOSzFJvazSpKUVmKyasVXKSA6nLRfMl7DbpsCt3GK/qOUalRvDhj5o37joXM77D1DJ4HA7CgyC4DaUMNpHt0Mny1wOwg9SGE09x6HDigyj5lma3xnBvWQO9ZSyYclHexyrcsxnsz29SYZnWXM+nOAFyQB0rAbS3nw+do2uAvsuRms4Zhyit7DJmu8VwPUQUwZUk9zMiwZCAIAgCAICnaaq5amr8EheY2MGKVzfGOQJ9WYHWVMpxjTp9JJZ5FJdVatxc+rU3hLa2t5IUurTICZGyzOIa64c67TdpzIsucq7nswiTTsI0XrqUnse9kPqLpmKOBwnmDXcpcB7s7YW7L7siut1Sk5eyiFom7pxpNVZ7c8Wa+j6vHLpJzXkt5KQsIOVs7Fq3nHCp5XE5UqzlO5allarx9dxqaCpqaSIOqKt8chJu3lALAHLIg7lvVdSMsRjldhxtKdCpSUqtVp8smzpuGM17YpZXRxCJoxY7bGZG5yzsFrTbVHWisvJ1uowleqnUniOqtuccDY1Yc5tXLHDK+WnawkuJu29hax2XvcZbVpXSdNOSwzpYOUbmdOnJyglv/UgdExwPhkfPUPZK2+AB3jZZZWN88lIqOaklGOUV1sqM6UpVKjUuG3qJiTTNRDo6PESJJHlrHHx8AF7579wPBcVShKs+SJ0ruvSso596TwnxwSTNSGGO7pZOWIvjxZB3Vwv03XL1t53LBKWh4OG2T1+eeJCyaVkk0fMyVxL4ZGNxX5xBdv45ghd1TjGsmtzRBldVJ2U4zftRaWS50h/4Fp/8v8A+2oT+L8y8g/+Kv8AH7FGMh/7KBub+Ecegqev5j5Hn3J/w3Of6j4rIY42wOoZnundbExrr2OG5yA45WSLlLPSLZzMVYU6ahK2m3N8Eyf1hqpZ6mOjjeYwWh0rm7Tlc+oAbOlR6MYwg6jWeRY3lSrWrxtovGzLweHQmjoXBrpy2RhBN5AHXGeYss9LWks42dhj1OwpSw54kusuYKhF6YapjnCzH4DfbhDvVYrMWk9qNJqTXsvB7SxOa2z34zfbYN9Vgjae5CEZJe08nN9cKdz62bDtZGH/AJWtJt3qyt5JUlnizy2kqcp3c9Xgs9yLBpvTWPRzXtzfOGx2HnHJ9uwqPSpYrYfAs7u71rFSW+WF8+JqfJ/AYp6qM5lmFp9ReFvdy1oxZx0PT6OrVhywvEj9ZGPrJ6h8Z5lKzLpsbut0+N+ULpRapQin/URr2MrurUnB7Ka/7+5a6HSPhFA5+/kntd0Oa0g/v61ElDUq46y4pXCr2bn/AOrz24KlqVVup3sL/I1JLL7g9pyv229fQpdzFTTxvRS6KqyoSi5e7PZ80btPX8hUaRkG1oyvxLrD2laOGvCnEkwrdDWuKnIz6vauNqo/CKxzpHSXIGIgNF7burqC1q13TlqQ2YNrPR8biHTXDcnIwa30MdKKNrLhjJXOzzI5zHFbW8nU129+DTSNKnbdDGO5Nv6oy626y089M+OJ+JxLbDCRscCdo6Fi3oThNNo20lpChWt3CEsvZz5kbp7k8VBy/k+QZjtfZfPZn2LpS1sT1d+SLedHr0Ok93VWSyaqxUJe91HfE1tnXxbHH+b7qjV3VwlMtNHxs9du33427/uWdRi2CAIAgCAICk6WD6KuNVhc6GVtnlovhyF+rNoPapsMVaWpxRQ3ClaXnrGMxktvV+8ExBrPTznk4nFznNdYYSNjScyQuLt5w2smw0jQrexB5bT4Mg9QNFwywPdLGx5ElgXC5thbl7V3u6koyWGV+h7alVotzim88fkauj4AybSTWCzWwyAAbAM7ALecsxpt8zlRgo1LmMVs1WYdXNI0LIQ2pjDpASSTHiuL5Z9SzWhWcswew52NeyhSSrR9rbwybtbTRz6UY17cUb4gbG4y5MkdW5aRk4UNm/JIq0oVtIJSWU45+hl0EDSVs1Mb8nIC6LhsuPZcepYq/i01Pit5vaf8W6nQ/pltX7+nyITV+spWQytqYi97icNmXNrbAd2d13rRqOScHsK+xq20KUo1o5lw2dRswaFqJqAGzsUchdG0+MWYQDhv05jqWrqwjWxwaOsLSvVs87cxeUuOCbj12aI7Ojk5bDbBhyLrceF1H9Vetv2FjHS8dTbF6/LHE0KXVyU0M5c200zhJg32Yb26Cbuy6l0lXj0q5LYRadhVdnPK9qTzjsMlLrS1tJyJjk5ZsfJBuHIm2EG+7qWJW7dTWzs3m9PSMY23ROL1ksYx8jUrtHvi0Uxr2kOMoeW2zAOK1+GVlvCalcPHI4VqE6ejlGS25zjvMum9FCnjpaqnaWubgxht87tvcj1EH7yxSqa7lCTOl1bKhClcUVhrGcdn77za05FK2eGvp2GRpY3G0DnAEW2bcwfUQtKTi4OlJ4Ot1GpCtG8pLKwsriRWtNfBUtHIQuExfd55OzrWIsSNu7sXahCcH7T2EPSFajcRXRQevnbs2nSIRzW9Q7lWveepjuRgqIY5HtD2YizntJabDPcdl8tm1ZTaWw5zhCckpLLW02lqdSnGDFpZ12ktMVibZG7ANqma3/HXaUmo3pJ5WzV+xE6H0bJ4WyneDyVPI+QXBsdls9+xvaV1qTj0bmt7SRDtrep6yqMl7MG35G3Rzugl0lIGuvfmZHNxc61uOZutZJTjTWTtSnKjO4njs7dp5oHVacwhwqHRcqLuYG7b5c7PbbvSrcQ1saucGLPR1Z0s9I4629YPNARSU7quleCWlj3MdhNiQzd1tt2JVcZ6s0LOE6Dq273YeH8jPoXQxn0byZBa8Pc5l8iHA5beOz1rWpV1K+VuOltaOtYajWHltdpH6t6PkqDVtmDmukjAxOaRzg7I59IC6VpxhqOPAjWNCpX6WNRYcktvWSGhNNyUbOQq4ZBgJDXtbcEE3tfYesLnVpKq9eD3ki0vJ2sOhrwezc0jHrRUeFNpXsjkw8q4EOab2uzMgbis0F0bkm+BrfzdyqU4xeNZ712Etrpo9vgknJxDFdtsDBi8YXtYXXK2m+kWWTNKUI+rS1I7dm5dZA6XY5j6B5ie9rImY2hpOw7Dlt6Cu9Npxms72V9ypRnQm4tpRWVgs2g9MMleWMp5IubclzA0GxGVxvzUarTcVlyyWtpdwqzcY03HtWCdXAsAgCAIAgCA8IQHwyBoNw0A8QACsttmqhFbkfTWAbBbqWDKSW4YBwGe1BhHnJjgOxZyzGrHkfWEcFgzhDCEGDzAOA7FnIwj6WDJ5hCGMI9QyeWQxhAhDOBZAeoDyyGMI9QyEAQBAEAQBAEAQBAEAQBAEAQBAEB/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17" name="16 Grupo"/>
          <p:cNvGrpSpPr/>
          <p:nvPr/>
        </p:nvGrpSpPr>
        <p:grpSpPr>
          <a:xfrm>
            <a:off x="3238873" y="6001587"/>
            <a:ext cx="1595738" cy="1305046"/>
            <a:chOff x="2603713" y="3699002"/>
            <a:chExt cx="1595738" cy="1305045"/>
          </a:xfrm>
        </p:grpSpPr>
        <p:pic>
          <p:nvPicPr>
            <p:cNvPr id="1030" name="Picture 6" descr="http://www.gimeole.ovh.org/gimeole08/concours/logo_chb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501" y="3699002"/>
              <a:ext cx="1450162" cy="872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23 CuadroTexto"/>
            <p:cNvSpPr txBox="1"/>
            <p:nvPr/>
          </p:nvSpPr>
          <p:spPr>
            <a:xfrm>
              <a:off x="2603713" y="4727048"/>
              <a:ext cx="15957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Francia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311661" y="3023808"/>
            <a:ext cx="2493612" cy="1081851"/>
            <a:chOff x="917575" y="5364088"/>
            <a:chExt cx="2127089" cy="844947"/>
          </a:xfrm>
        </p:grpSpPr>
        <p:pic>
          <p:nvPicPr>
            <p:cNvPr id="1034" name="Picture 10" descr="http://z2.cheggcdn.com/sites/default/files/2011/05/16/3409411_50db47e867813_wesleyan_college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575" y="5364088"/>
              <a:ext cx="2127089" cy="628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29 CuadroTexto"/>
            <p:cNvSpPr txBox="1"/>
            <p:nvPr/>
          </p:nvSpPr>
          <p:spPr>
            <a:xfrm>
              <a:off x="1195938" y="5992693"/>
              <a:ext cx="1668560" cy="216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Estados Unidos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43648" y="6226489"/>
            <a:ext cx="2561316" cy="1535579"/>
            <a:chOff x="2996952" y="5220072"/>
            <a:chExt cx="1595738" cy="935936"/>
          </a:xfrm>
        </p:grpSpPr>
        <p:pic>
          <p:nvPicPr>
            <p:cNvPr id="1036" name="Picture 12" descr="http://lma-umr5142.univ-pau.fr/live/digitalAssets/21/21807_uppa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101" y="5220072"/>
              <a:ext cx="806350" cy="73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32 CuadroTexto"/>
            <p:cNvSpPr txBox="1"/>
            <p:nvPr/>
          </p:nvSpPr>
          <p:spPr>
            <a:xfrm>
              <a:off x="2996952" y="5987177"/>
              <a:ext cx="1595738" cy="168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Francia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3703214" y="1270212"/>
            <a:ext cx="1633767" cy="1679620"/>
            <a:chOff x="2477772" y="2339752"/>
            <a:chExt cx="1224136" cy="1306641"/>
          </a:xfrm>
        </p:grpSpPr>
        <p:pic>
          <p:nvPicPr>
            <p:cNvPr id="1038" name="Picture 14" descr="http://notieste.com.ar/wp-content/uploads/2013/04/universidad-de-cuyo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713" y="2339752"/>
              <a:ext cx="972255" cy="107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37 CuadroTexto"/>
            <p:cNvSpPr txBox="1"/>
            <p:nvPr/>
          </p:nvSpPr>
          <p:spPr>
            <a:xfrm>
              <a:off x="2477772" y="3430905"/>
              <a:ext cx="1224136" cy="215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/>
                  </a:solidFill>
                </a:rPr>
                <a:t>A</a:t>
              </a:r>
              <a:r>
                <a:rPr lang="es-ES" sz="1200" dirty="0" smtClean="0">
                  <a:solidFill>
                    <a:schemeClr val="bg1"/>
                  </a:solidFill>
                </a:rPr>
                <a:t>rgentina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917575" y="366184"/>
            <a:ext cx="5597525" cy="677424"/>
          </a:xfrm>
        </p:spPr>
        <p:txBody>
          <a:bodyPr>
            <a:normAutofit fontScale="90000"/>
          </a:bodyPr>
          <a:lstStyle/>
          <a:p>
            <a:pPr rtl="0" fontAlgn="base"/>
            <a:r>
              <a:rPr lang="es-ES" sz="28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ARTICULACIÓN </a:t>
            </a:r>
            <a:br>
              <a:rPr lang="es-ES" sz="2800" b="1" kern="12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</a:br>
            <a:r>
              <a:rPr lang="es-ES" sz="28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+mn-ea"/>
                <a:cs typeface="Arial"/>
              </a:rPr>
              <a:t>Convenios Internacionales</a:t>
            </a:r>
            <a:endParaRPr lang="es-ES" dirty="0" smtClean="0"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eguero.files.wordpress.com/2011/10/3132967bienvenidos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03" y="1331640"/>
            <a:ext cx="5328592" cy="317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4" y="4572000"/>
            <a:ext cx="559862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catronicaitq.files.wordpress.com/2012/08/flech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85" y="2327524"/>
            <a:ext cx="4937527" cy="34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3547" y="467544"/>
            <a:ext cx="6172200" cy="1584176"/>
          </a:xfrm>
        </p:spPr>
        <p:txBody>
          <a:bodyPr/>
          <a:lstStyle/>
          <a:p>
            <a:pPr rtl="0" fontAlgn="base"/>
            <a:r>
              <a:rPr lang="es-ES" sz="4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PROCESO ADMINISTRATIVO</a:t>
            </a:r>
            <a:endParaRPr lang="es-E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0928" y="870839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smtClean="0"/>
              <a:t>ELABORADO Y DISEÑADO</a:t>
            </a:r>
          </a:p>
          <a:p>
            <a:pPr algn="ctr"/>
            <a:r>
              <a:rPr lang="es-ES" sz="1000" dirty="0" smtClean="0"/>
              <a:t>POR: RICARDO ALBA HERNANDEZ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1284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9684</TotalTime>
  <Words>4989</Words>
  <Application>Microsoft Office PowerPoint</Application>
  <PresentationFormat>Presentación en pantalla (4:3)</PresentationFormat>
  <Paragraphs>1073</Paragraphs>
  <Slides>85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85</vt:i4>
      </vt:variant>
      <vt:variant>
        <vt:lpstr>Presentaciones personalizadas</vt:lpstr>
      </vt:variant>
      <vt:variant>
        <vt:i4>1</vt:i4>
      </vt:variant>
    </vt:vector>
  </HeadingPairs>
  <TitlesOfParts>
    <vt:vector size="87" baseType="lpstr">
      <vt:lpstr>Vértice</vt:lpstr>
      <vt:lpstr>GUIA DE INDUCCIÓN GENERAL </vt:lpstr>
      <vt:lpstr>COORDINADOR SEDE RIONEGRO</vt:lpstr>
      <vt:lpstr>SECRETARIA ACADEMICA</vt:lpstr>
      <vt:lpstr>Presentación de PowerPoint</vt:lpstr>
      <vt:lpstr>Presentación de PowerPoint</vt:lpstr>
      <vt:lpstr>Presentación de PowerPoint</vt:lpstr>
      <vt:lpstr>Presentación de PowerPoint</vt:lpstr>
      <vt:lpstr>ORGANIGRAMA PROGRAMAS TECNICOS EN SALUD </vt:lpstr>
      <vt:lpstr>PROCESO ADMINISTRATIVO</vt:lpstr>
      <vt:lpstr>FILOSOFÍA INSTITUCIONAL </vt:lpstr>
      <vt:lpstr>MISIÓN</vt:lpstr>
      <vt:lpstr>VISIÓN</vt:lpstr>
      <vt:lpstr>OBJETIVO GENERAL </vt:lpstr>
      <vt:lpstr>POLÍTICA DE CALIDAD</vt:lpstr>
      <vt:lpstr>Presentación de PowerPoint</vt:lpstr>
      <vt:lpstr>HIMNO </vt:lpstr>
      <vt:lpstr>CERTIFICACIONES Y RECONOCIMIENTOS</vt:lpstr>
      <vt:lpstr>RESEÑA HISTÓRICA</vt:lpstr>
      <vt:lpstr>Programas Técnicos</vt:lpstr>
      <vt:lpstr>LICENCIA Y REGISTROS  PROGRAMAS TECNICOS LABORALES</vt:lpstr>
      <vt:lpstr>REQUISITOS DE MATRICULA</vt:lpstr>
      <vt:lpstr>Presentación de PowerPoint</vt:lpstr>
      <vt:lpstr>Presentación de PowerPoint</vt:lpstr>
      <vt:lpstr>MANUAL DE CONVIVENCIA</vt:lpstr>
      <vt:lpstr>PERFIL OCUPACIONAL  ANÁLISIS Y PROGRAMACIÓN  DE COMPUTADORES </vt:lpstr>
      <vt:lpstr>PERFIL OCUPACIONAL  ATENCIÓN INTEGRAL A LA PRIMERA INFANCIA</vt:lpstr>
      <vt:lpstr>PERFIL OCUPACIONAL  ARCHIVÍSTICA Y GESTIÓN DE LA INFORMACIÓN </vt:lpstr>
      <vt:lpstr>PERFIL OCUPACIONAL  COSTOS Y PRESUPUESTOS </vt:lpstr>
      <vt:lpstr>PERFIL OCUPACIONAL  CONTABILIDAD SISTEMATIZADA</vt:lpstr>
      <vt:lpstr>PERFIL OCUPACIONAL  ENSAMBLE Y MANTENIMIENTO DE COMPUTADORES</vt:lpstr>
      <vt:lpstr>PERFIL OCUPACIONAL  GESTIÓN ADMINISTRATIVA SISTEMATIZADA</vt:lpstr>
      <vt:lpstr>PERFIL OCUPACIONAL  MERCADO SISTEMATIZADO </vt:lpstr>
      <vt:lpstr>PERFIL OCUPACIONAL  DISEÑO GRAFICO DIGITAL </vt:lpstr>
      <vt:lpstr>PERFIL OCUPACIONAL REDES</vt:lpstr>
      <vt:lpstr>PERFIL OCUPACIONAL  SECRETARIADO CONTABLE Y FINANCIERO</vt:lpstr>
      <vt:lpstr>PERFIL OCUPACIONAL  SECRETARIADO EJECUTIVO SISTEMATIZADO </vt:lpstr>
      <vt:lpstr>PERFIL OCUPACIONAL PROGRAMAS DE SALUD </vt:lpstr>
      <vt:lpstr>BACHILLERATO semiescolarizado</vt:lpstr>
      <vt:lpstr>BACHILLERATO Semiescolarizado </vt:lpstr>
      <vt:lpstr>LINEAMIENTO INSTITUCIONAL</vt:lpstr>
      <vt:lpstr>LINEAMIENTO INSTITUCIONAL</vt:lpstr>
      <vt:lpstr>LINEAMIENTO INSTITUCIONAL</vt:lpstr>
      <vt:lpstr>UNIFORME</vt:lpstr>
      <vt:lpstr>PUNTUALIDAD</vt:lpstr>
      <vt:lpstr>PORTAFOLIO DE EVIDENCIA</vt:lpstr>
      <vt:lpstr>ORDEN DEL PORTAFOLIO DE EVIDENCIAS DEL TUTOR</vt:lpstr>
      <vt:lpstr>ORDEN DEL PORTAFOLIO DE EVIDENCIAS DEL TUTOR</vt:lpstr>
      <vt:lpstr>ORDEN DEL PORTAFOLIO DE  EVIDENCIAS DEL ALUMNO</vt:lpstr>
      <vt:lpstr>COSTOS INSTITUCIONALES </vt:lpstr>
      <vt:lpstr>COSTOS AÑO 2015 PROGRAMA TECNICOS COMERCIALES</vt:lpstr>
      <vt:lpstr>COSTOS AÑO 2015  PROGRAMA DISEÑO GRAFICO</vt:lpstr>
      <vt:lpstr>COSTOS AÑO 2015 PROGRAMA TECNICOS EN SALUD</vt:lpstr>
      <vt:lpstr>PERDIDA DE SUBSIDIO INSTITUCIONAL</vt:lpstr>
      <vt:lpstr>BONO ESTUDIATIL</vt:lpstr>
      <vt:lpstr>RECIBOS DE PAGOS</vt:lpstr>
      <vt:lpstr>RECIBO DE PAGO</vt:lpstr>
      <vt:lpstr>PROCESO ACADÉMICO </vt:lpstr>
      <vt:lpstr>CONCEPTO COMPETENCIAS</vt:lpstr>
      <vt:lpstr>COMPETENCIAS BÁSICAS   </vt:lpstr>
      <vt:lpstr>COMPETENCIAS ESPECÍFICAS </vt:lpstr>
      <vt:lpstr>COMPETENCIAS TRANSVERSALES</vt:lpstr>
      <vt:lpstr>ESTRUCTURA  PLAN DE ESTUDIO</vt:lpstr>
      <vt:lpstr>ESTRUCTURA CURRICULAR</vt:lpstr>
      <vt:lpstr>IDENTIFICACION  GUIA DE APRENDIZAJE</vt:lpstr>
      <vt:lpstr>PERFIL DEL TUTOR</vt:lpstr>
      <vt:lpstr>NOTA  APROBATORIA</vt:lpstr>
      <vt:lpstr>CRITERIO DE EVALUACIÓN</vt:lpstr>
      <vt:lpstr>PLAN DE EVALUACIÓN  INSTITUCIONAL</vt:lpstr>
      <vt:lpstr>EVALUACIÓN  PROGRAMAS EN SALUD</vt:lpstr>
      <vt:lpstr>PLAN DE MEJORAMIENTO </vt:lpstr>
      <vt:lpstr>PLAN DE MEJORAMIENTO</vt:lpstr>
      <vt:lpstr>NOVEDADES ACADEMICOS</vt:lpstr>
      <vt:lpstr>EXIGENCIA EN CLASE POR EL TUTOR</vt:lpstr>
      <vt:lpstr>EXIGENCIA EN CLASE POR EL TUTOR</vt:lpstr>
      <vt:lpstr>PERIODOS  DE  CERTIFICACIONES</vt:lpstr>
      <vt:lpstr>DESARROLLO SOCIAL </vt:lpstr>
      <vt:lpstr>PRÁCTICA EMPRESARIAL</vt:lpstr>
      <vt:lpstr>TIPOS DE PRACTICA</vt:lpstr>
      <vt:lpstr>SEMINARIOS</vt:lpstr>
      <vt:lpstr>PRÁCTICAS FORMATIVAS PROGRAMAS TÉCNICOS EN SALUD</vt:lpstr>
      <vt:lpstr>EMPRENDIMIENTO EMPRESARIAL </vt:lpstr>
      <vt:lpstr>ARTICULACIÓN </vt:lpstr>
      <vt:lpstr>Presentación de PowerPoint</vt:lpstr>
      <vt:lpstr>ARTICULACIÓN  Convenios Internacionales</vt:lpstr>
      <vt:lpstr>Presentación de PowerPoint</vt:lpstr>
      <vt:lpstr>INDUCCIÓN GENERAL RIONEGRO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DIRECCION</cp:lastModifiedBy>
  <cp:revision>678</cp:revision>
  <cp:lastPrinted>2013-11-05T17:35:59Z</cp:lastPrinted>
  <dcterms:created xsi:type="dcterms:W3CDTF">2008-08-29T16:56:13Z</dcterms:created>
  <dcterms:modified xsi:type="dcterms:W3CDTF">2015-01-15T15:58:46Z</dcterms:modified>
</cp:coreProperties>
</file>